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96" r:id="rId3"/>
    <p:sldId id="302" r:id="rId4"/>
    <p:sldId id="318" r:id="rId5"/>
    <p:sldId id="319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53E2-B325-45FE-A179-416DC6889C47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D5A1B-76B9-4EE6-AD65-CB69DFFF6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1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ヒラギノ角ゴ Pro W3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9D3455D-0BFF-4B63-BF8C-91825DD470A7}" type="slidenum">
              <a:rPr lang="it-IT" altLang="zh-CN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it-IT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524D8-05A5-43C1-A492-5DFAFB32C9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248400" cy="4525963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5B812-F95E-4E0F-9BB9-82FC782645B6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A092-4AB4-45C7-B0FC-442D417B84AE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63347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480887" y="214314"/>
            <a:ext cx="426110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>
                <a:solidFill>
                  <a:srgbClr val="E26646"/>
                </a:solidFill>
                <a:latin typeface="Trebuchet MS" pitchFamily="34" charset="0"/>
              </a:rPr>
              <a:t>La nostra Struttura</a:t>
            </a:r>
          </a:p>
        </p:txBody>
      </p:sp>
      <p:pic>
        <p:nvPicPr>
          <p:cNvPr id="3" name="Immagine 37" descr="chi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7"/>
          <a:stretch>
            <a:fillRect/>
          </a:stretch>
        </p:blipFill>
        <p:spPr bwMode="auto">
          <a:xfrm>
            <a:off x="1" y="1317625"/>
            <a:ext cx="29813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9"/>
          <p:cNvSpPr txBox="1">
            <a:spLocks noChangeArrowheads="1"/>
          </p:cNvSpPr>
          <p:nvPr userDrawn="1"/>
        </p:nvSpPr>
        <p:spPr bwMode="auto">
          <a:xfrm>
            <a:off x="1981201" y="2909890"/>
            <a:ext cx="119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zh-CN" sz="1200" b="1">
                <a:solidFill>
                  <a:srgbClr val="E26646"/>
                </a:solidFill>
                <a:latin typeface="Trebuchet MS" pitchFamily="34" charset="0"/>
              </a:rPr>
              <a:t>Pechino</a:t>
            </a:r>
            <a:endParaRPr lang="it-IT" altLang="zh-CN" sz="1200">
              <a:solidFill>
                <a:srgbClr val="E26646"/>
              </a:solidFill>
              <a:latin typeface="Trebuchet MS" pitchFamily="34" charset="0"/>
            </a:endParaRPr>
          </a:p>
        </p:txBody>
      </p:sp>
      <p:sp>
        <p:nvSpPr>
          <p:cNvPr id="5" name="CasellaDiTesto 41"/>
          <p:cNvSpPr txBox="1">
            <a:spLocks noChangeArrowheads="1"/>
          </p:cNvSpPr>
          <p:nvPr userDrawn="1"/>
        </p:nvSpPr>
        <p:spPr bwMode="auto">
          <a:xfrm>
            <a:off x="1631950" y="4048127"/>
            <a:ext cx="11874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E26646"/>
                </a:solidFill>
                <a:latin typeface="Trebuchet MS" pitchFamily="34" charset="0"/>
              </a:rPr>
              <a:t>Guangzhou</a:t>
            </a:r>
          </a:p>
        </p:txBody>
      </p:sp>
      <p:sp>
        <p:nvSpPr>
          <p:cNvPr id="6" name="CasellaDiTesto 42"/>
          <p:cNvSpPr txBox="1">
            <a:spLocks noChangeArrowheads="1"/>
          </p:cNvSpPr>
          <p:nvPr userDrawn="1"/>
        </p:nvSpPr>
        <p:spPr bwMode="auto">
          <a:xfrm>
            <a:off x="1936750" y="3305177"/>
            <a:ext cx="11874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E26646"/>
                </a:solidFill>
                <a:latin typeface="Trebuchet MS" pitchFamily="34" charset="0"/>
              </a:rPr>
              <a:t> Shanghai</a:t>
            </a:r>
          </a:p>
        </p:txBody>
      </p:sp>
      <p:cxnSp>
        <p:nvCxnSpPr>
          <p:cNvPr id="7" name="Connettore 1 45"/>
          <p:cNvCxnSpPr>
            <a:cxnSpLocks noChangeShapeType="1"/>
          </p:cNvCxnSpPr>
          <p:nvPr userDrawn="1"/>
        </p:nvCxnSpPr>
        <p:spPr bwMode="auto">
          <a:xfrm rot="10800000">
            <a:off x="1447800" y="2908300"/>
            <a:ext cx="609600" cy="139700"/>
          </a:xfrm>
          <a:prstGeom prst="line">
            <a:avLst/>
          </a:prstGeom>
          <a:noFill/>
          <a:ln w="3175">
            <a:solidFill>
              <a:srgbClr val="BDB196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8" name="Connettore 1 50"/>
          <p:cNvCxnSpPr>
            <a:cxnSpLocks noChangeShapeType="1"/>
          </p:cNvCxnSpPr>
          <p:nvPr userDrawn="1"/>
        </p:nvCxnSpPr>
        <p:spPr bwMode="auto">
          <a:xfrm rot="10800000" flipV="1">
            <a:off x="1752600" y="3452813"/>
            <a:ext cx="304800" cy="138112"/>
          </a:xfrm>
          <a:prstGeom prst="line">
            <a:avLst/>
          </a:prstGeom>
          <a:noFill/>
          <a:ln w="3175">
            <a:solidFill>
              <a:srgbClr val="BDB196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9" name="Connettore 1 56"/>
          <p:cNvCxnSpPr>
            <a:cxnSpLocks noChangeShapeType="1"/>
          </p:cNvCxnSpPr>
          <p:nvPr userDrawn="1"/>
        </p:nvCxnSpPr>
        <p:spPr bwMode="auto">
          <a:xfrm rot="10800000">
            <a:off x="1295400" y="4200525"/>
            <a:ext cx="457200" cy="1588"/>
          </a:xfrm>
          <a:prstGeom prst="line">
            <a:avLst/>
          </a:prstGeom>
          <a:noFill/>
          <a:ln w="3175">
            <a:solidFill>
              <a:srgbClr val="BDB196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0" name="Text Box 19"/>
          <p:cNvSpPr txBox="1">
            <a:spLocks noChangeArrowheads="1"/>
          </p:cNvSpPr>
          <p:nvPr userDrawn="1"/>
        </p:nvSpPr>
        <p:spPr bwMode="auto">
          <a:xfrm>
            <a:off x="228600" y="4800602"/>
            <a:ext cx="74676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3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Pechino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北京市朝阳区工体北路甲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6</a:t>
            </a: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号中宇大厦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1612</a:t>
            </a: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室，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100027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Room1612,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ZhongyuPlaza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, A6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Gongti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 North Road,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ChaoyangDistrict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100027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Beijing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, P.R. China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Tel: 0086-10-85910545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Fax: 0086-10-85910546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info@cameraitacina.com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sz="1800">
              <a:solidFill>
                <a:prstClr val="black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 </a:t>
            </a:r>
            <a:endParaRPr lang="it-IT" sz="1000" dirty="0">
              <a:solidFill>
                <a:prstClr val="black">
                  <a:lumMod val="50000"/>
                  <a:lumOff val="50000"/>
                </a:prstClr>
              </a:solidFill>
              <a:ea typeface="ヒラギノ角ゴ Pro W3"/>
              <a:cs typeface="Trebuchet M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Shanghai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上海市静安区江宁路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167</a:t>
            </a: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号新城大厦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1604</a:t>
            </a: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室，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 200041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Room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 1604,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XinchengMansion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, 167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Jiangning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 Road,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Jing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'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anDistrict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200041 Shanghai, P.R. China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 </a:t>
            </a:r>
            <a:endParaRPr lang="it-IT" sz="1000" dirty="0">
              <a:solidFill>
                <a:prstClr val="black">
                  <a:lumMod val="50000"/>
                  <a:lumOff val="50000"/>
                </a:prstClr>
              </a:solidFill>
              <a:ea typeface="ヒラギノ角ゴ Pro W3"/>
              <a:cs typeface="Trebuchet M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Tel: 0086-21-54075181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Fax: 0086-21-54075182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infoshanghai@cameraitacina.com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 </a:t>
            </a:r>
            <a:endParaRPr lang="it-IT" sz="1000" dirty="0">
              <a:solidFill>
                <a:prstClr val="black">
                  <a:lumMod val="50000"/>
                  <a:lumOff val="50000"/>
                </a:prstClr>
              </a:solidFill>
              <a:ea typeface="ヒラギノ角ゴ Pro W3"/>
              <a:cs typeface="Trebuchet M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sz="1800">
              <a:solidFill>
                <a:prstClr val="black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Guangzhou</a:t>
            </a:r>
            <a:endParaRPr lang="it-IT" sz="1000" b="1" dirty="0">
              <a:solidFill>
                <a:prstClr val="black">
                  <a:lumMod val="50000"/>
                  <a:lumOff val="50000"/>
                </a:prstClr>
              </a:solidFill>
              <a:ea typeface="ヒラギノ角ゴ Pro W3"/>
              <a:cs typeface="Trebuchet M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广州市环市东路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368</a:t>
            </a: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号花园大厦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948</a:t>
            </a:r>
            <a:r>
              <a:rPr lang="x-none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房，邮政编码：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510064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Room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 948, Garden Hotel, 368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HuanshiDong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 Road,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510064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Guangzhou</a:t>
            </a: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, P.R. China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Tel: 0086-20-83652682 </a:t>
            </a:r>
            <a:r>
              <a:rPr lang="it-IT" sz="1000" dirty="0" err="1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  </a:t>
            </a:r>
            <a:endParaRPr lang="it-IT" sz="1000" dirty="0">
              <a:solidFill>
                <a:prstClr val="black">
                  <a:lumMod val="50000"/>
                  <a:lumOff val="50000"/>
                </a:prstClr>
              </a:solidFill>
              <a:ea typeface="ヒラギノ角ゴ Pro W3"/>
              <a:cs typeface="Trebuchet M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Fax: 0086-20-83652683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ea typeface="ヒラギノ角ゴ Pro W3"/>
                <a:cs typeface="Trebuchet MS"/>
              </a:rPr>
              <a:t>infoguangdong@cameraitacina.com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dirty="0">
              <a:solidFill>
                <a:prstClr val="black"/>
              </a:solidFill>
              <a:ea typeface="ヒラギノ角ゴ Pro W3"/>
              <a:cs typeface="Trebuchet MS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9E64-A281-4E29-BF1B-C18A60443BD5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3D48-908E-477B-A0E2-05C6B4E84B43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403062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248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DC1A-01F7-4A1F-9B43-004C1EC64AFA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70C-1AEE-4470-9915-9D8C58479565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311003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Title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248400" cy="4525963"/>
          </a:xfrm>
        </p:spPr>
        <p:txBody>
          <a:bodyPr/>
          <a:lstStyle>
            <a:lvl1pPr marL="514350" indent="-514350"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+mj-lt"/>
              <a:buAutoNum type="arabicPeriod"/>
              <a:defRPr/>
            </a:lvl1pPr>
            <a:lvl2pPr marL="971550" indent="-514350"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+mj-lt"/>
              <a:buAutoNum type="arabicPeriod"/>
              <a:defRPr/>
            </a:lvl2pPr>
            <a:lvl3pPr marL="1371600" indent="-457200"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+mj-lt"/>
              <a:buAutoNum type="arabicPeriod"/>
              <a:defRPr/>
            </a:lvl3pPr>
            <a:lvl4pPr marL="1828800" indent="-457200"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+mj-lt"/>
              <a:buAutoNum type="arabicPeriod"/>
              <a:defRPr/>
            </a:lvl4pPr>
            <a:lvl5pPr marL="2286000" indent="-457200"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2013-8D4F-4F57-A3F0-38A94BC74AA7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A41F-CDD5-4849-9AA0-3E50F0320460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426767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6248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248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F2AC-3D76-45AB-9D33-3F9A0ED41100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73FA-3298-4282-A8A7-00DD43C58C06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79947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9832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59832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4849-4AD1-4939-ADA4-DDA14741D08A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BBFD-9785-45B0-A4D7-C6FE4C849888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240464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632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2286000" cy="3276600"/>
          </a:xfrm>
        </p:spPr>
        <p:txBody>
          <a:bodyPr/>
          <a:lstStyle>
            <a:lvl1pPr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6D39-44B9-4A6F-BF44-AE86B6B75D48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0E77-AFB5-489E-90D0-73E59235F3F6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382194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A7DE-4E27-4C3E-8EC2-7718200964DD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CC89-5327-4C26-9586-3B2D7E0D0290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252702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AA23-F152-468D-9165-B94CC46719FB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AC35-77E6-4719-908A-02B97699EEBD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41940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8271-FF91-4174-BB17-CE578725E4D4}" type="datetime1">
              <a:rPr lang="it-IT" altLang="zh-CN"/>
              <a:pPr>
                <a:defRPr/>
              </a:pPr>
              <a:t>09/05/2017</a:t>
            </a:fld>
            <a:endParaRPr lang="it-IT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DC24-C352-4C54-BE1C-EDC68ACBE4A5}" type="slidenum">
              <a:rPr lang="it-IT" altLang="zh-CN"/>
              <a:pPr>
                <a:defRPr/>
              </a:pPr>
              <a:t>‹#›</a:t>
            </a:fld>
            <a:endParaRPr lang="it-IT" altLang="zh-CN"/>
          </a:p>
        </p:txBody>
      </p:sp>
    </p:spTree>
    <p:extLst>
      <p:ext uri="{BB962C8B-B14F-4D97-AF65-F5344CB8AC3E}">
        <p14:creationId xmlns:p14="http://schemas.microsoft.com/office/powerpoint/2010/main" val="72078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/>
              <a:t>Click to edit Master title style</a:t>
            </a:r>
            <a:endParaRPr lang="it-IT" altLang="zh-C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6324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Trebuchet MS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BB6D50-B7ED-43DA-A842-46D59F08F6B4}" type="datetime1">
              <a:rPr lang="it-IT" altLang="zh-CN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09/05/2017</a:t>
            </a:fld>
            <a:endParaRPr lang="it-IT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0338" y="6356352"/>
            <a:ext cx="3743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898989"/>
                </a:solidFill>
                <a:latin typeface="Trebuchet MS" pitchFamily="34" charset="0"/>
                <a:ea typeface="ヒラギノ角ゴ Pro W3" pitchFamily="-109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Prospettive di sviluppo sul mercato cinese per le imprese italiane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E2EAF7-33E7-4F70-8F19-10DACDC71D10}" type="slidenum">
              <a:rPr lang="it-IT" altLang="zh-CN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altLang="zh-CN">
              <a:ea typeface="ヒラギノ角ゴ Pro W3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638"/>
            <a:ext cx="2355924" cy="3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 spc="-300">
          <a:solidFill>
            <a:srgbClr val="E26646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E26646"/>
          </a:solidFill>
          <a:latin typeface="Trebuchet MS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ヒラギノ角ゴ Pro W3" pitchFamily="-109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ヒラギノ角ゴ Pro W3" pitchFamily="-109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ヒラギノ角ゴ Pro W3" pitchFamily="-109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ヒラギノ角ゴ Pro W3" pitchFamily="-109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iccardo.coli@itaerospacenetwork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64796" y="823035"/>
            <a:ext cx="8545524" cy="647700"/>
          </a:xfrm>
        </p:spPr>
        <p:txBody>
          <a:bodyPr/>
          <a:lstStyle/>
          <a:p>
            <a:pPr marL="0" indent="0">
              <a:defRPr/>
            </a:pPr>
            <a:r>
              <a:rPr lang="en-US" sz="3600" b="1" dirty="0" smtClean="0">
                <a:solidFill>
                  <a:srgbClr val="E26646"/>
                </a:solidFill>
                <a:latin typeface="+mj-lt"/>
              </a:rPr>
              <a:t>CHINA-ITALY CHAMBER OF COMMERCE</a:t>
            </a:r>
            <a:endParaRPr lang="en-US" sz="3600" b="1" dirty="0">
              <a:solidFill>
                <a:srgbClr val="E26646"/>
              </a:solidFill>
              <a:latin typeface="+mj-lt"/>
            </a:endParaRPr>
          </a:p>
          <a:p>
            <a:pPr marL="0" indent="0">
              <a:defRPr/>
            </a:pPr>
            <a:endParaRPr lang="en-US" sz="2400" b="1" dirty="0">
              <a:solidFill>
                <a:srgbClr val="E2664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796" y="1978825"/>
            <a:ext cx="3660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 WORKING GROUP UPDATE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 CICC Shanghai Members’ Meeting</a:t>
            </a: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r>
              <a:rPr lang="en-GB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May 2017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-81280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Updates (5): AAWG Platform </a:t>
            </a:r>
            <a:r>
              <a:rPr lang="mr-IN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 Meetings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176" y="1300481"/>
            <a:ext cx="6906894" cy="426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2560" y="1096093"/>
            <a:ext cx="19416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Second Update/C:</a:t>
            </a:r>
          </a:p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The third part of the AAWG platform includes the calendar of the activities and the meetings’ minutes.</a:t>
            </a:r>
          </a:p>
          <a:p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Results/C:</a:t>
            </a:r>
          </a:p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At the moment the following activities have been created into this third part of the AAWG Platform: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AAWG Preliminary Meeting (02/20/2017)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AAWG Setting-Up Meeting (03/28/2017)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AAWG Meeting </a:t>
            </a:r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(10/05/2017)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endParaRPr lang="en-US" sz="14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-80962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Updates (6): AAWG Platform </a:t>
            </a:r>
            <a:r>
              <a:rPr lang="mr-IN" sz="2200" spc="0" dirty="0" smtClean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2200" spc="0" dirty="0" smtClean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Network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596" y="1656381"/>
            <a:ext cx="6577116" cy="4056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9996" y="1275935"/>
            <a:ext cx="19416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Second Update/D: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The fourth part of the AAWG platform includes the list of members’ who joined the AAWG Platform.</a:t>
            </a:r>
          </a:p>
          <a:p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Results/D: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At the moment the following Members have joined the AAWG Platform: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Riccardo Coli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Angelo Cecchini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Cristina </a:t>
            </a:r>
            <a:r>
              <a:rPr lang="en-US" sz="1200" dirty="0" err="1">
                <a:latin typeface="Candara" charset="0"/>
                <a:ea typeface="Candara" charset="0"/>
                <a:cs typeface="Candara" charset="0"/>
              </a:rPr>
              <a:t>D’Addezio</a:t>
            </a: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Legend Liu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Mauro Cristofaletti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Pierre </a:t>
            </a:r>
            <a:r>
              <a:rPr lang="en-US" sz="1200" dirty="0" err="1">
                <a:latin typeface="Candara" charset="0"/>
                <a:ea typeface="Candara" charset="0"/>
                <a:cs typeface="Candara" charset="0"/>
              </a:rPr>
              <a:t>Magnin</a:t>
            </a: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Riccardo Campanile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Raimondo </a:t>
            </a:r>
            <a:r>
              <a:rPr lang="en-US" sz="1200" dirty="0" err="1">
                <a:latin typeface="Candara" charset="0"/>
                <a:ea typeface="Candara" charset="0"/>
                <a:cs typeface="Candara" charset="0"/>
              </a:rPr>
              <a:t>Bonu</a:t>
            </a: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Simone Mazzer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Valentino </a:t>
            </a:r>
            <a:r>
              <a:rPr lang="en-US" sz="1200" dirty="0" err="1">
                <a:latin typeface="Candara" charset="0"/>
                <a:ea typeface="Candara" charset="0"/>
                <a:cs typeface="Candara" charset="0"/>
              </a:rPr>
              <a:t>Lucini</a:t>
            </a: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Yao Liang</a:t>
            </a:r>
          </a:p>
          <a:p>
            <a:pPr marL="257175" indent="-257175">
              <a:buAutoNum type="arabicPeriod"/>
            </a:pP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One person per company can join the AAWG Platform, due to platform’s constraints.</a:t>
            </a:r>
          </a:p>
        </p:txBody>
      </p:sp>
    </p:spTree>
    <p:extLst>
      <p:ext uri="{BB962C8B-B14F-4D97-AF65-F5344CB8AC3E}">
        <p14:creationId xmlns:p14="http://schemas.microsoft.com/office/powerpoint/2010/main" val="497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-65495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(1): Brand Identity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" y="1087665"/>
            <a:ext cx="3664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To collect proposals from designers the following schedule was drafted: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Proposals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Preparation </a:t>
            </a:r>
          </a:p>
          <a:p>
            <a:pPr marL="600075" lvl="1" indent="-257175">
              <a:buFont typeface="Wingdings" charset="2"/>
              <a:buChar char="ü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April 17</a:t>
            </a:r>
            <a:r>
              <a:rPr lang="en-US" sz="1400" baseline="30000" dirty="0">
                <a:latin typeface="Candara" charset="0"/>
                <a:ea typeface="Candara" charset="0"/>
                <a:cs typeface="Candara" charset="0"/>
              </a:rPr>
              <a:t>th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2017</a:t>
            </a:r>
          </a:p>
          <a:p>
            <a:pPr marL="257175" indent="-257175">
              <a:buFontTx/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Proposals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Launch </a:t>
            </a:r>
          </a:p>
          <a:p>
            <a:pPr marL="600075" lvl="1" indent="-257175">
              <a:buFont typeface="Wingdings" charset="2"/>
              <a:buChar char="ü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April 20</a:t>
            </a:r>
            <a:r>
              <a:rPr lang="en-US" sz="1400" baseline="30000" dirty="0">
                <a:latin typeface="Candara" charset="0"/>
                <a:ea typeface="Candara" charset="0"/>
                <a:cs typeface="Candara" charset="0"/>
              </a:rPr>
              <a:t>th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2017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Proposals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Collection </a:t>
            </a:r>
          </a:p>
          <a:p>
            <a:pPr marL="600075" lvl="1" indent="-257175">
              <a:buFont typeface="Wingdings" charset="2"/>
              <a:buChar char="ü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May 5</a:t>
            </a:r>
            <a:r>
              <a:rPr lang="en-US" sz="1400" baseline="30000" dirty="0">
                <a:latin typeface="Candara" charset="0"/>
                <a:ea typeface="Candara" charset="0"/>
                <a:cs typeface="Candara" charset="0"/>
              </a:rPr>
              <a:t>th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2017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Proposals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Proposals analysis and discussion </a:t>
            </a:r>
          </a:p>
          <a:p>
            <a:pPr marL="600075" lvl="1" indent="-257175">
              <a:buFont typeface="Wingdings" charset="2"/>
              <a:buChar char="Ø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May </a:t>
            </a:r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30</a:t>
            </a:r>
            <a:r>
              <a:rPr lang="en-US" sz="1400" baseline="30000" dirty="0" smtClean="0">
                <a:latin typeface="Candara" charset="0"/>
                <a:ea typeface="Candara" charset="0"/>
                <a:cs typeface="Candara" charset="0"/>
              </a:rPr>
              <a:t>th</a:t>
            </a:r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2017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Proposals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Closing </a:t>
            </a:r>
          </a:p>
          <a:p>
            <a:pPr marL="600075" lvl="1" indent="-257175">
              <a:buFont typeface="Wingdings" charset="2"/>
              <a:buChar char="Ø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May 31</a:t>
            </a:r>
            <a:r>
              <a:rPr lang="en-US" sz="1400" baseline="30000" dirty="0">
                <a:latin typeface="Candara" charset="0"/>
                <a:ea typeface="Candara" charset="0"/>
                <a:cs typeface="Candara" charset="0"/>
              </a:rPr>
              <a:t>st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2017</a:t>
            </a:r>
          </a:p>
          <a:p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400" i="1" dirty="0">
                <a:latin typeface="Candara" charset="0"/>
                <a:ea typeface="Candara" charset="0"/>
                <a:cs typeface="Candara" charset="0"/>
              </a:rPr>
              <a:t>Note: In case of no-offer-received the AAWG Brand Identity will be created by the AAWG Members or by any other appointed designer/design company.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689" y="1087665"/>
            <a:ext cx="4287391" cy="481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4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-59856"/>
            <a:ext cx="69596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(2): China-Italy Cooperation Program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3400" y="930720"/>
            <a:ext cx="51694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Object of Internal Discussion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Italian Version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Chinese Version</a:t>
            </a:r>
          </a:p>
          <a:p>
            <a:pPr marL="257175" indent="-257175">
              <a:buAutoNum type="arabicPeriod"/>
            </a:pPr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Deliverables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Update, edit, amend and integrate the documentation;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Documentation analysis with Embassy of Italy to finalize it;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Use it during next CICC Meetings, China-Italy Business Forums, etc.</a:t>
            </a:r>
          </a:p>
          <a:p>
            <a:pPr marL="257175" indent="-257175">
              <a:buAutoNum type="arabicPeriod"/>
            </a:pPr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Desired Outputs </a:t>
            </a:r>
          </a:p>
          <a:p>
            <a:pPr marL="600075" lvl="1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An extended version in both Italian and Chinese language</a:t>
            </a:r>
          </a:p>
          <a:p>
            <a:pPr marL="600075" lvl="1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 leaflet/booklet (short version)</a:t>
            </a:r>
          </a:p>
          <a:p>
            <a:pPr marL="257175" indent="-257175">
              <a:buAutoNum type="arabicPeriod"/>
            </a:pPr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Call for Contribution (Internal Assignments)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Introduction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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Ch. 1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Chinese Aviation &amp; Aerospace Industry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 Ch. 2 Par 1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The Chinese General and Business Aviation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 Ch. 2 Par 2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Italian Aviation &amp; Aerospace Industry </a:t>
            </a:r>
            <a:r>
              <a:rPr lang="en-US" sz="1400" u="sng" dirty="0">
                <a:latin typeface="Candara" charset="0"/>
                <a:ea typeface="Candara" charset="0"/>
                <a:cs typeface="Candara" charset="0"/>
              </a:rPr>
              <a:t>(CICC AAWG)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 Ch. 2 Par 3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China-Italy Cooperation Model </a:t>
            </a:r>
            <a:r>
              <a:rPr lang="en-US" sz="1400" u="sng" dirty="0">
                <a:latin typeface="Candara" charset="0"/>
                <a:ea typeface="Candara" charset="0"/>
                <a:cs typeface="Candara" charset="0"/>
              </a:rPr>
              <a:t>(CICC AAWG)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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Ch. 5 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China-Italy Cooperation Agreements </a:t>
            </a:r>
            <a:r>
              <a:rPr lang="en-US" sz="1400" u="sng" dirty="0">
                <a:latin typeface="Candara" charset="0"/>
                <a:ea typeface="Candara" charset="0"/>
                <a:cs typeface="Candara" charset="0"/>
              </a:rPr>
              <a:t>(CICC AAWG)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 Ch. 6 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Conclusions  Ch. 7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Companies’ List </a:t>
            </a:r>
            <a:r>
              <a:rPr lang="en-US" sz="1400" u="sng" dirty="0">
                <a:latin typeface="Candara" charset="0"/>
                <a:ea typeface="Candara" charset="0"/>
                <a:cs typeface="Candara" charset="0"/>
                <a:sym typeface="Wingdings"/>
              </a:rPr>
              <a:t>(CICC AAWG)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  <a:sym typeface="Wingdings"/>
              </a:rPr>
              <a:t>  Ch. 8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Next Steps definition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679" y="952712"/>
            <a:ext cx="3621895" cy="18514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680" y="2980048"/>
            <a:ext cx="3621894" cy="19278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63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71120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(3): EU-China APP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760" y="1811448"/>
            <a:ext cx="4412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Candara" charset="0"/>
              <a:ea typeface="Candara" charset="0"/>
              <a:cs typeface="Candara" charset="0"/>
            </a:endParaRPr>
          </a:p>
          <a:p>
            <a:endParaRPr lang="en-US" sz="1600" b="1" dirty="0">
              <a:latin typeface="Candara" charset="0"/>
              <a:ea typeface="Candara" charset="0"/>
              <a:cs typeface="Candara" charset="0"/>
            </a:endParaRPr>
          </a:p>
          <a:p>
            <a:pPr marL="600075" lvl="1" indent="-257175">
              <a:buAutoNum type="arabicPeriod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EU-China APP Introduction</a:t>
            </a:r>
          </a:p>
          <a:p>
            <a:pPr marL="600075" lvl="1" indent="-257175">
              <a:buAutoNum type="arabicPeriod"/>
            </a:pPr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pPr marL="600075" lvl="1" indent="-257175">
              <a:buAutoNum type="arabicPeriod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EUCCC-CICC (AAWG) relation creation/development</a:t>
            </a:r>
          </a:p>
          <a:p>
            <a:pPr marL="600075" lvl="1" indent="-257175">
              <a:buAutoNum type="arabicPeriod"/>
            </a:pPr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pPr marL="600075" lvl="1" indent="-257175">
              <a:buAutoNum type="arabicPeriod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Higher contribution/participation of CICC Members into EUCCC</a:t>
            </a:r>
          </a:p>
          <a:p>
            <a:pPr marL="600075" lvl="1" indent="-257175">
              <a:buAutoNum type="arabicPeriod"/>
            </a:pPr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pPr marL="600075" lvl="1" indent="-257175">
              <a:buAutoNum type="arabicPeriod"/>
            </a:pP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16" name="Picture 15" descr="Z:\Team Area\Communications\Communications\Communication Tools\Logos\Consortium logos\EUCCC\Logo European Chamber; low resolution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4857" y="3058433"/>
            <a:ext cx="2071876" cy="1747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71" y="1397273"/>
            <a:ext cx="2287761" cy="12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322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(4): EU-SME Centre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437958"/>
            <a:ext cx="4001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CICC AAWG created an immediate positive connection with the EU SME Centre:</a:t>
            </a:r>
          </a:p>
          <a:p>
            <a:pPr marL="214313" indent="-214313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EU SME Centre-CICC Interaction;</a:t>
            </a:r>
          </a:p>
          <a:p>
            <a:pPr marL="214313" indent="-214313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Gain visibility among EU companies/Chambers of Commerce;</a:t>
            </a:r>
          </a:p>
          <a:p>
            <a:pPr marL="214313" indent="-214313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Promote “Italian Best Practices”;</a:t>
            </a:r>
          </a:p>
          <a:p>
            <a:pPr marL="214313" indent="-214313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Find EU-financed 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projects.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In June 2017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, the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CICC AAWG Coordinator 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will host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a webinar on “How to build a mutually beneficial relation with Chinese Aviation industry”.</a:t>
            </a: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Final presentation 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will be available shortly.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55" y="1565830"/>
            <a:ext cx="4320489" cy="3209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8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-78199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(5): AAWG Communication Plan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3738" y="5095016"/>
            <a:ext cx="32660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Interview to the Italian Ambassador to the People’s Republic of China, H.E. Ettore F. Sequi: </a:t>
            </a:r>
            <a:endParaRPr lang="en-US" sz="900" b="1" dirty="0" smtClean="0"/>
          </a:p>
          <a:p>
            <a:pPr algn="ctr"/>
            <a:r>
              <a:rPr lang="en-US" sz="900" b="1" dirty="0" smtClean="0"/>
              <a:t>“</a:t>
            </a:r>
            <a:r>
              <a:rPr lang="en-US" sz="900" b="1" dirty="0"/>
              <a:t>Road to Fifty: the Aviation &amp; Aerospace Industry drives the bi-lateral trade and economic development between Italy and China”</a:t>
            </a:r>
          </a:p>
          <a:p>
            <a:pPr algn="ctr"/>
            <a:r>
              <a:rPr lang="en-US" sz="900" dirty="0"/>
              <a:t>China General Aviation Digest</a:t>
            </a:r>
          </a:p>
          <a:p>
            <a:pPr marL="257175" indent="-257175" algn="ctr">
              <a:buAutoNum type="arabicPeriod"/>
            </a:pP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683" y="1003839"/>
            <a:ext cx="2974771" cy="4021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39" y="1003840"/>
            <a:ext cx="2992851" cy="4025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2" y="1003840"/>
            <a:ext cx="2752114" cy="4021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02635" y="5079875"/>
            <a:ext cx="21316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Il Bello </a:t>
            </a:r>
            <a:r>
              <a:rPr lang="en-US" sz="900" b="1" dirty="0" err="1"/>
              <a:t>Dell’Italia</a:t>
            </a:r>
            <a:r>
              <a:rPr lang="en-US" sz="900" b="1" dirty="0"/>
              <a:t>: “Dal </a:t>
            </a:r>
            <a:r>
              <a:rPr lang="en-US" sz="900" b="1" dirty="0" err="1"/>
              <a:t>Piemonte</a:t>
            </a:r>
            <a:r>
              <a:rPr lang="en-US" sz="900" b="1" dirty="0"/>
              <a:t> </a:t>
            </a:r>
            <a:r>
              <a:rPr lang="en-US" sz="900" b="1" dirty="0" err="1"/>
              <a:t>alla</a:t>
            </a:r>
            <a:r>
              <a:rPr lang="en-US" sz="900" b="1" dirty="0"/>
              <a:t> </a:t>
            </a:r>
            <a:r>
              <a:rPr lang="en-US" sz="900" b="1" dirty="0" err="1"/>
              <a:t>Cina</a:t>
            </a:r>
            <a:r>
              <a:rPr lang="en-US" sz="900" b="1" dirty="0"/>
              <a:t>, La </a:t>
            </a:r>
            <a:r>
              <a:rPr lang="en-US" sz="900" b="1" dirty="0" err="1"/>
              <a:t>Frontiera</a:t>
            </a:r>
            <a:r>
              <a:rPr lang="en-US" sz="900" b="1" dirty="0"/>
              <a:t> e’ in </a:t>
            </a:r>
            <a:r>
              <a:rPr lang="en-US" sz="900" b="1" dirty="0" err="1"/>
              <a:t>Oribita</a:t>
            </a:r>
            <a:r>
              <a:rPr lang="en-US" sz="900" b="1" dirty="0"/>
              <a:t>”</a:t>
            </a:r>
          </a:p>
          <a:p>
            <a:pPr algn="ctr"/>
            <a:r>
              <a:rPr lang="en-US" sz="900" dirty="0"/>
              <a:t>Corriere </a:t>
            </a:r>
            <a:r>
              <a:rPr lang="en-US" sz="900" dirty="0" err="1"/>
              <a:t>della</a:t>
            </a:r>
            <a:r>
              <a:rPr lang="en-US" sz="900" dirty="0"/>
              <a:t> Sera, 5 </a:t>
            </a:r>
            <a:r>
              <a:rPr lang="en-US" sz="900" dirty="0" err="1"/>
              <a:t>maggio</a:t>
            </a:r>
            <a:r>
              <a:rPr lang="en-US" sz="900" dirty="0"/>
              <a:t>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5760" y="511688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AAWG: “A Touch Of Italy Soars from China”</a:t>
            </a:r>
          </a:p>
          <a:p>
            <a:pPr algn="ctr"/>
            <a:r>
              <a:rPr lang="en-US" sz="900" dirty="0"/>
              <a:t>China Aviation News</a:t>
            </a:r>
          </a:p>
        </p:txBody>
      </p:sp>
    </p:spTree>
    <p:extLst>
      <p:ext uri="{BB962C8B-B14F-4D97-AF65-F5344CB8AC3E}">
        <p14:creationId xmlns:p14="http://schemas.microsoft.com/office/powerpoint/2010/main" val="11757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-80614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(6): AAWG Members’ Visit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6410" y="1492934"/>
            <a:ext cx="41363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To know each other 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better, the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CICC 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AAWG Coordinator/Vice-Coordinator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will visit its Members. </a:t>
            </a:r>
            <a:endParaRPr lang="en-US" sz="1600" dirty="0" smtClean="0">
              <a:latin typeface="Candara" charset="0"/>
              <a:ea typeface="Candara" charset="0"/>
              <a:cs typeface="Candara" charset="0"/>
            </a:endParaRP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In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order to create a better relation between the AAWG and its Members, an agenda will be drafted for the Coordinator/Vice-Coordinator and the CICC to visit the AAWG Members.</a:t>
            </a: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We believe to know each other better will create more opportunities for internal cooperation and natural growth of both the AAWG itself and its Members in China.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55" y="1686560"/>
            <a:ext cx="3848045" cy="2720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91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934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(7): AAWG Institutional Programs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48032"/>
            <a:ext cx="36860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AAWG intends to present itself to institutions in EU and Italy to become the representative of a funded-project. </a:t>
            </a: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Desire of knowledge, creation of new opportunities and a strong local presence of the CICC AAWG put the basis to cooperate on EU/IT-funded projects that can be developed in China. </a:t>
            </a:r>
          </a:p>
          <a:p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Contribution by AAWG Members, in this way, will return in visibility, connections and further business opportunities.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20" y="1705315"/>
            <a:ext cx="4097020" cy="29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69" y="-62675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Projects (8): AAWG Events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69" y="1362255"/>
            <a:ext cx="368608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the AAWG takes shape and expand its presence throughout the Chinese aviation and aerospace industry, we hold communications with ITA to exhibit at the upcoming China Aviation Expo, in Beijing. </a:t>
            </a:r>
          </a:p>
          <a:p>
            <a:endParaRPr lang="en-US" sz="1350" dirty="0"/>
          </a:p>
          <a:p>
            <a:r>
              <a:rPr lang="en-US" sz="1350" dirty="0"/>
              <a:t>The China Aviation Expo is one of the major events AAWG should take part to, to create further interactions and create business opportunities for its Members.</a:t>
            </a:r>
          </a:p>
          <a:p>
            <a:endParaRPr lang="en-US" sz="1350" dirty="0"/>
          </a:p>
          <a:p>
            <a:r>
              <a:rPr lang="en-US" sz="1350" dirty="0"/>
              <a:t>Interested companies can contact the AAWG Coordinator/Vice-Coordinator and CICC Staff to get more information. </a:t>
            </a:r>
          </a:p>
          <a:p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362255"/>
            <a:ext cx="4264660" cy="28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441"/>
            <a:ext cx="9144000" cy="1143000"/>
          </a:xfrm>
        </p:spPr>
        <p:txBody>
          <a:bodyPr/>
          <a:lstStyle/>
          <a:p>
            <a:pPr algn="ctr"/>
            <a:r>
              <a:rPr lang="en-US" spc="0" dirty="0" smtClean="0"/>
              <a:t>AAWG WORKING GROUP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770C-1AEE-4470-9915-9D8C58479565}" type="slidenum">
              <a:rPr lang="it-IT" altLang="zh-CN" smtClean="0"/>
              <a:pPr>
                <a:defRPr/>
              </a:pPr>
              <a:t>2</a:t>
            </a:fld>
            <a:endParaRPr lang="it-IT" altLang="zh-CN"/>
          </a:p>
        </p:txBody>
      </p:sp>
      <p:sp>
        <p:nvSpPr>
          <p:cNvPr id="7" name="TextBox 6"/>
          <p:cNvSpPr txBox="1"/>
          <p:nvPr/>
        </p:nvSpPr>
        <p:spPr>
          <a:xfrm>
            <a:off x="1" y="331083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Beijing • Shanghai • Suzhou • Guangzhou • Chongqing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86" y="5728453"/>
            <a:ext cx="536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 Coordinator: Riccardo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Coli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 Vice-Coordinator: Angelo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Cecchini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6619" y="4883688"/>
            <a:ext cx="3847381" cy="1974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293992" y="490554"/>
            <a:ext cx="2733371" cy="216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28" marR="13965">
              <a:lnSpc>
                <a:spcPts val="2247"/>
              </a:lnSpc>
              <a:spcBef>
                <a:spcPts val="112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992" y="2653269"/>
            <a:ext cx="2753407" cy="1521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28">
              <a:lnSpc>
                <a:spcPts val="973"/>
              </a:lnSpc>
              <a:spcBef>
                <a:spcPts val="48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979" y="4397483"/>
            <a:ext cx="2750420" cy="1058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28" marR="8065">
              <a:lnSpc>
                <a:spcPts val="973"/>
              </a:lnSpc>
              <a:spcBef>
                <a:spcPts val="48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59362" y="6334860"/>
            <a:ext cx="597868" cy="216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28">
              <a:lnSpc>
                <a:spcPts val="692"/>
              </a:lnSpc>
              <a:spcBef>
                <a:spcPts val="34"/>
              </a:spcBef>
            </a:pP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601890" y="4451965"/>
            <a:ext cx="3648089" cy="75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20" tIns="40060" rIns="80120" bIns="40060">
            <a:spAutoFit/>
          </a:bodyPr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just" defTabSz="801197"/>
            <a:r>
              <a:rPr lang="it-IT" altLang="ja-JP" sz="4400" b="1" spc="-300" dirty="0" smtClean="0">
                <a:solidFill>
                  <a:srgbClr val="E26646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rPr>
              <a:t>THANK YOU!</a:t>
            </a:r>
            <a:endParaRPr lang="it-IT" altLang="ja-JP" sz="4400" b="1" spc="-300" dirty="0">
              <a:solidFill>
                <a:srgbClr val="E26646"/>
              </a:solidFill>
              <a:latin typeface="+mj-lt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012" y="1997220"/>
            <a:ext cx="4631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Riccardo Coli</a:t>
            </a:r>
          </a:p>
          <a:p>
            <a:r>
              <a:rPr lang="en-US" sz="2000" b="1" dirty="0" smtClean="0"/>
              <a:t>+86.13918344597</a:t>
            </a:r>
          </a:p>
          <a:p>
            <a:r>
              <a:rPr lang="en-US" sz="2000" b="1" dirty="0" smtClean="0">
                <a:hlinkClick r:id="rId3"/>
              </a:rPr>
              <a:t>riccardo.coli@itaerospacenetwork.it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30" y="4534453"/>
            <a:ext cx="17145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1646" y="6150832"/>
            <a:ext cx="23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FOLLOW US ON WECHAT!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012" y="281986"/>
            <a:ext cx="6248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spc="-300">
                <a:solidFill>
                  <a:srgbClr val="E26646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9pPr>
          </a:lstStyle>
          <a:p>
            <a:r>
              <a:rPr lang="it-IT" sz="2400" spc="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Contact Information</a:t>
            </a:r>
            <a:endParaRPr lang="it-IT" sz="2400" spc="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46" y="-106003"/>
            <a:ext cx="6534150" cy="1143000"/>
          </a:xfrm>
        </p:spPr>
        <p:txBody>
          <a:bodyPr>
            <a:normAutofit/>
          </a:bodyPr>
          <a:lstStyle/>
          <a:p>
            <a:r>
              <a:rPr lang="it-IT" sz="2200" spc="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AAWG Projects &amp; </a:t>
            </a:r>
            <a:r>
              <a:rPr lang="it-IT" sz="2200" spc="0" dirty="0" err="1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Updates</a:t>
            </a:r>
            <a:r>
              <a:rPr lang="it-IT" sz="2200" spc="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en-US" sz="2200" spc="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8A092-4AB4-45C7-B0FC-442D417B84AE}" type="slidenum">
              <a:rPr lang="it-IT" altLang="zh-CN" smtClean="0">
                <a:latin typeface="Arial" charset="0"/>
                <a:ea typeface="Arial" charset="0"/>
                <a:cs typeface="Arial" charset="0"/>
              </a:rPr>
              <a:pPr>
                <a:defRPr/>
              </a:pPr>
              <a:t>3</a:t>
            </a:fld>
            <a:endParaRPr lang="it-IT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38277" y="352647"/>
            <a:ext cx="1659952" cy="21155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spc="-300">
                <a:solidFill>
                  <a:srgbClr val="E26646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26646"/>
                </a:solidFill>
                <a:latin typeface="Trebuchet MS" pitchFamily="-109" charset="0"/>
                <a:ea typeface="ヒラギノ角ゴ Pro W3" pitchFamily="-109" charset="-128"/>
                <a:cs typeface="ヒラギノ角ゴ Pro W3" pitchFamily="-109" charset="-128"/>
              </a:defRPr>
            </a:lvl9pPr>
          </a:lstStyle>
          <a:p>
            <a:pPr algn="r"/>
            <a:r>
              <a:rPr lang="en-US" sz="1600" spc="0" dirty="0" smtClean="0">
                <a:latin typeface="Candara" charset="0"/>
                <a:ea typeface="Candara" charset="0"/>
                <a:cs typeface="Candara" charset="0"/>
              </a:rPr>
              <a:t>When:</a:t>
            </a:r>
          </a:p>
          <a:p>
            <a:pPr algn="r"/>
            <a:endParaRPr lang="en-US" sz="1600" spc="0" dirty="0" smtClean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113154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May 12</a:t>
            </a:r>
            <a:r>
              <a:rPr lang="en-US" sz="1600" baseline="30000" dirty="0" smtClean="0">
                <a:latin typeface="Candara" charset="0"/>
                <a:ea typeface="Candara" charset="0"/>
                <a:cs typeface="Candara" charset="0"/>
              </a:rPr>
              <a:t>th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 2017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0360" y="1785618"/>
            <a:ext cx="4761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Suzhou, Jiangsu Province, People’s Republic of China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2458082"/>
            <a:ext cx="74946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The AAWG represents the interest of all Italian companies in China working directly or indirectly in the aviation and aerospace sector on a national base. Members of this group </a:t>
            </a: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work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on defining, updating and taking part into the Working Group Program for increasing their knowledge and market share in the Chinese market.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Study 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and analyze the guidelines and policies of the Chinese central government with reference to the civil aviation, general aviation and aerospace industry.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Map and profile all of the Chinese aviation and aerospace players, manufacturers and decision-makers that are shaping the future of the domestic aviation industry.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Understand the global and local competition (at both government and private level) in order to profile how the other Countries are catching the opportunities.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Create and promote a brand/slogan to present the Italian companies in a unique and original way through a calendar of event and on-the-field activities.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Take part into international programs and lobbying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95" y="1546801"/>
            <a:ext cx="1336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pPr algn="r"/>
            <a:r>
              <a:rPr lang="en-US" sz="1600" b="1" dirty="0">
                <a:solidFill>
                  <a:srgbClr val="E26646"/>
                </a:solidFill>
                <a:latin typeface="Candara" charset="0"/>
                <a:ea typeface="Candara" charset="0"/>
                <a:cs typeface="Candara" charset="0"/>
              </a:rPr>
              <a:t>Where:</a:t>
            </a:r>
          </a:p>
          <a:p>
            <a:pPr algn="r"/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pPr algn="r"/>
            <a:endParaRPr lang="en-US" sz="1600" dirty="0">
              <a:latin typeface="Candara" charset="0"/>
              <a:ea typeface="Candara" charset="0"/>
              <a:cs typeface="Candara" charset="0"/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243776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E26646"/>
                </a:solidFill>
                <a:latin typeface="Candara" charset="0"/>
                <a:ea typeface="Candara" charset="0"/>
                <a:cs typeface="Candara" charset="0"/>
              </a:rPr>
              <a:t>What:</a:t>
            </a:r>
          </a:p>
        </p:txBody>
      </p:sp>
    </p:spTree>
    <p:extLst>
      <p:ext uri="{BB962C8B-B14F-4D97-AF65-F5344CB8AC3E}">
        <p14:creationId xmlns:p14="http://schemas.microsoft.com/office/powerpoint/2010/main" val="41139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0236"/>
            <a:ext cx="6248400" cy="1143000"/>
          </a:xfrm>
        </p:spPr>
        <p:txBody>
          <a:bodyPr>
            <a:normAutofit/>
          </a:bodyPr>
          <a:lstStyle/>
          <a:p>
            <a:r>
              <a:rPr lang="it-IT" sz="2200" spc="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AAWG </a:t>
            </a:r>
            <a:r>
              <a:rPr lang="it-IT" sz="2200" spc="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Targets</a:t>
            </a:r>
            <a:endParaRPr lang="it-IT" sz="2200" spc="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46897"/>
            <a:ext cx="8286750" cy="3263504"/>
          </a:xfrm>
        </p:spPr>
        <p:txBody>
          <a:bodyPr>
            <a:noAutofit/>
          </a:bodyPr>
          <a:lstStyle/>
          <a:p>
            <a:pPr marL="0" indent="0"/>
            <a:r>
              <a:rPr lang="en-US" b="1" u="sng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TARGET 1:</a:t>
            </a:r>
            <a:r>
              <a:rPr lang="en-US" b="1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 AAWG SET-UP &amp; MARKET POSITIONING</a:t>
            </a:r>
          </a:p>
          <a:p>
            <a:pPr marL="0" indent="0"/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Position the AAWG into the actual/future Chinese aviation and aerospace industry.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AAWG Official Set-Up &amp; Coordinator/Vice-Coordinator(s) </a:t>
            </a:r>
            <a:r>
              <a:rPr lang="en-US" sz="120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Selection</a:t>
            </a:r>
            <a:endParaRPr lang="en-US" sz="120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  <a:sym typeface="Wingdings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AAWG Marketplace Understanding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Where is China now?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Who are the main players?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Who are we competing against</a:t>
            </a:r>
            <a:r>
              <a:rPr lang="en-US" sz="120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?</a:t>
            </a:r>
            <a:endParaRPr lang="en-US" sz="120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  <a:sym typeface="Wingdings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AAWG Brand Identity </a:t>
            </a:r>
            <a:r>
              <a:rPr lang="en-US" sz="120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Creation</a:t>
            </a:r>
          </a:p>
          <a:p>
            <a:pPr marL="257175" indent="-257175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/>
            <a:r>
              <a:rPr lang="en-US" b="1" u="sng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TARGET </a:t>
            </a:r>
            <a:r>
              <a:rPr lang="en-US" b="1" u="sng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2:</a:t>
            </a:r>
            <a:r>
              <a:rPr lang="en-US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AAWG MARKET APPROACH &amp; PENETRATION</a:t>
            </a:r>
          </a:p>
          <a:p>
            <a:pPr marL="0" indent="0"/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Promote the AAWG self-identity to present the Italian companies in a unique and original way through a calendar of events and on-the-field activities (conferences, workshops, business forums, etc.)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AAWG Communications’ </a:t>
            </a:r>
            <a:r>
              <a:rPr lang="en-US" sz="120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Plan</a:t>
            </a:r>
            <a:endParaRPr lang="en-US" sz="120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  <a:sym typeface="Wingdings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AAWG Meetings, Events and Activities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Self-organized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Participant</a:t>
            </a:r>
          </a:p>
          <a:p>
            <a:pPr marL="600075" lvl="1" indent="-257175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/>
            <a:r>
              <a:rPr lang="en-US" b="1" u="sng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TARGET 3:</a:t>
            </a:r>
            <a:r>
              <a:rPr lang="en-US" b="1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 AAWG HIGH-LEVEL ACTIONS</a:t>
            </a:r>
          </a:p>
          <a:p>
            <a:pPr marL="0" indent="0"/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Take part into international programs and lobbying activities, such as: 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Italy-China </a:t>
            </a: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Aviation &amp; Aerospace Cooperation Program (EMBASSY)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  <a:sym typeface="Wingdings"/>
              </a:rPr>
              <a:t>EU-China Aviation Partnership Program (EUCCC)</a:t>
            </a:r>
          </a:p>
          <a:p>
            <a:pPr marL="0" indent="0"/>
            <a:endParaRPr lang="it-IT" sz="1200" dirty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321"/>
            <a:ext cx="71628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Roles &amp; Responsibilities (</a:t>
            </a:r>
            <a:r>
              <a:rPr lang="en-US" sz="2200" spc="0" dirty="0" smtClean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WG/Members</a:t>
            </a: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080999"/>
            <a:ext cx="85754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WG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Inform its Members about the literature and information </a:t>
            </a:r>
            <a:r>
              <a:rPr lang="en-US" sz="1200" dirty="0" smtClean="0">
                <a:latin typeface="Candara" charset="0"/>
                <a:ea typeface="Candara" charset="0"/>
                <a:cs typeface="Candara" charset="0"/>
              </a:rPr>
              <a:t>material</a:t>
            </a: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Interact and coordinate with Italian, European and Chinese Institutions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Embassy of Italy to the People’s Republic of China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Italian Trade Commission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Confindustria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Chinese Ministries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Chinese Government Bureaus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European and Chinese Aviation Authorities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Find and achieve cooperation with parallel entities and programs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OBOR Program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Other CICC WGs  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Industria 4.0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EuSME Center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International Chamber of Commerce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Serve, drive and lead the WG Program &amp; Targets based on its’ members direct contribution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Create and present a Position Paper (PP)</a:t>
            </a:r>
          </a:p>
          <a:p>
            <a:pPr marL="257175" indent="-257175">
              <a:buAutoNum type="arabicPeriod"/>
            </a:pPr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pPr marL="257175" indent="-257175">
              <a:buAutoNum type="arabicPeriod"/>
            </a:pPr>
            <a:endParaRPr lang="en-US" sz="1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47355"/>
            <a:ext cx="857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MEMBERS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Actively cooperate to create, update and deliver the WG Program &amp; Targets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Contribute in creating, developing and updating the Position Paper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Promote the WG interests among new potential members and personal networks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Present and carry on ideas, feasibilities and deliverables for the WG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Share news and ideas on CICC AAWG WeChat Group</a:t>
            </a:r>
          </a:p>
        </p:txBody>
      </p:sp>
    </p:spTree>
    <p:extLst>
      <p:ext uri="{BB962C8B-B14F-4D97-AF65-F5344CB8AC3E}">
        <p14:creationId xmlns:p14="http://schemas.microsoft.com/office/powerpoint/2010/main" val="1274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6880" y="-81280"/>
            <a:ext cx="6248400" cy="1143000"/>
          </a:xfrm>
        </p:spPr>
        <p:txBody>
          <a:bodyPr>
            <a:normAutofit/>
          </a:bodyPr>
          <a:lstStyle/>
          <a:p>
            <a:r>
              <a:rPr lang="en-US" sz="2200" spc="0" dirty="0" smtClean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Updates (1): AAWG Members</a:t>
            </a:r>
            <a:endParaRPr lang="en-US" sz="2200" spc="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379" y="1061720"/>
            <a:ext cx="4225901" cy="4965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47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70" y="0"/>
            <a:ext cx="8358002" cy="994172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Updates (2): AAWG Members’ </a:t>
            </a:r>
            <a:r>
              <a:rPr lang="en-US" sz="2200" spc="0" dirty="0" smtClean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Profile</a:t>
            </a:r>
            <a:endParaRPr lang="en-US" sz="2200" spc="0" dirty="0">
              <a:solidFill>
                <a:srgbClr val="070505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936" y="1118099"/>
            <a:ext cx="3062584" cy="4556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799" y="1118099"/>
            <a:ext cx="3012574" cy="4539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8648" y="994172"/>
            <a:ext cx="20390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First Update: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Created an on-line survey to collect the following info from Members: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Company Info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Business Type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Industry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Types of Customers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Competitors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Other Member’s memberships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Level of experience in A&amp;A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Expected interactions with AAWG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Level of knowledge in the Italy-China Cooperation Agreement</a:t>
            </a:r>
          </a:p>
          <a:p>
            <a:pPr marL="257175" indent="-257175">
              <a:buFont typeface="+mj-lt"/>
              <a:buAutoNum type="romanL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Level of knowledge in the EU-China APP</a:t>
            </a:r>
          </a:p>
          <a:p>
            <a:endParaRPr lang="en-US" sz="1200" b="1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Results: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 total number of 10 Members have completed the Survey so far</a:t>
            </a:r>
            <a:r>
              <a:rPr lang="en-US" sz="1200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1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49" y="-79343"/>
            <a:ext cx="62484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Updates (3): AAWG Platform </a:t>
            </a:r>
            <a:r>
              <a:rPr lang="mr-IN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 Projects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850" y="2024001"/>
            <a:ext cx="864668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endParaRPr lang="en-US" sz="1350" dirty="0"/>
          </a:p>
          <a:p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245" y="1417638"/>
            <a:ext cx="6735195" cy="4252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4849" y="1178560"/>
            <a:ext cx="20573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Second Update/A: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Created an on-line platform for those Members that have completed the On-Line Survey. 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 tool to stay connected, share useful documents and updates, contribute and gain knowledge. </a:t>
            </a:r>
          </a:p>
          <a:p>
            <a:endParaRPr lang="en-US" sz="1200" dirty="0">
              <a:latin typeface="Candara" charset="0"/>
              <a:ea typeface="Candara" charset="0"/>
              <a:cs typeface="Candara" charset="0"/>
            </a:endParaRPr>
          </a:p>
          <a:p>
            <a:endParaRPr lang="en-US" sz="1200" b="1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200" b="1" dirty="0">
                <a:latin typeface="Candara" charset="0"/>
                <a:ea typeface="Candara" charset="0"/>
                <a:cs typeface="Candara" charset="0"/>
              </a:rPr>
              <a:t>Results/A: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The AAWG Platform is divided into different parts. The first part is named “Projects” and at the moment it includes: </a:t>
            </a:r>
          </a:p>
          <a:p>
            <a:pPr marL="257175" indent="-257175">
              <a:buFontTx/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AAWG Members’ Profiling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Competition Analysis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AAWG Brand Identity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Italy-China Cooperation Agreement (in Italian language)</a:t>
            </a:r>
          </a:p>
          <a:p>
            <a:pPr marL="257175" indent="-257175">
              <a:buAutoNum type="arabicPeriod"/>
            </a:pPr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Italy-China Cooperation Agreement (in Chinese language)</a:t>
            </a:r>
          </a:p>
          <a:p>
            <a:r>
              <a:rPr lang="en-US" sz="1200" dirty="0">
                <a:latin typeface="Candara" charset="0"/>
                <a:ea typeface="Candara" charset="0"/>
                <a:cs typeface="Candara" charset="0"/>
              </a:rPr>
              <a:t>Further AAWG Projects will be created into the AAWG Platform.</a:t>
            </a:r>
          </a:p>
          <a:p>
            <a:pPr marL="257175" indent="-257175">
              <a:buAutoNum type="arabicPeriod"/>
            </a:pPr>
            <a:endParaRPr lang="en-US" sz="1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4" y="-85735"/>
            <a:ext cx="7467600" cy="1143000"/>
          </a:xfrm>
        </p:spPr>
        <p:txBody>
          <a:bodyPr>
            <a:normAutofit/>
          </a:bodyPr>
          <a:lstStyle/>
          <a:p>
            <a:pPr marR="3810">
              <a:spcAft>
                <a:spcPts val="0"/>
              </a:spcAft>
            </a:pP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AAWG Updates (4): AAWG Platform </a:t>
            </a:r>
            <a:r>
              <a:rPr lang="mr-IN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2200" spc="0" dirty="0">
                <a:solidFill>
                  <a:srgbClr val="070505"/>
                </a:solidFill>
                <a:latin typeface="Candara" charset="0"/>
                <a:ea typeface="Candara" charset="0"/>
                <a:cs typeface="Candara" charset="0"/>
              </a:rPr>
              <a:t> Deliverables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DC49-0333-714B-A3AD-B4E72CB558C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84" y="1349427"/>
            <a:ext cx="6948704" cy="4332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834" y="1281144"/>
            <a:ext cx="1852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Second Update/B:</a:t>
            </a:r>
          </a:p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The second part of the AAWG Platform is called “Deliverables”.</a:t>
            </a:r>
          </a:p>
          <a:p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Results/B:</a:t>
            </a:r>
          </a:p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All of the different deliverables are collected here. At the moment the following deliverables are listed: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Preparation (done)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Launch (done)</a:t>
            </a:r>
          </a:p>
          <a:p>
            <a:pPr marL="257175" indent="-257175">
              <a:buAutoNum type="arabicPeriod"/>
            </a:pP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Call for Design </a:t>
            </a:r>
            <a:r>
              <a:rPr lang="mr-IN" sz="1400" dirty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 Offer Collection (TBA)</a:t>
            </a:r>
          </a:p>
        </p:txBody>
      </p:sp>
    </p:spTree>
    <p:extLst>
      <p:ext uri="{BB962C8B-B14F-4D97-AF65-F5344CB8AC3E}">
        <p14:creationId xmlns:p14="http://schemas.microsoft.com/office/powerpoint/2010/main" val="11004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CICC_Ins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1650</Words>
  <Application>Microsoft Office PowerPoint</Application>
  <PresentationFormat>On-screen Show (4:3)</PresentationFormat>
  <Paragraphs>255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ヒラギノ角ゴ Pro W3</vt:lpstr>
      <vt:lpstr>Arial</vt:lpstr>
      <vt:lpstr>Calibri</vt:lpstr>
      <vt:lpstr>Candara</vt:lpstr>
      <vt:lpstr>Times New Roman</vt:lpstr>
      <vt:lpstr>Trebuchet MS</vt:lpstr>
      <vt:lpstr>Wingdings</vt:lpstr>
      <vt:lpstr>Master_CICC_Inside</vt:lpstr>
      <vt:lpstr>PowerPoint Presentation</vt:lpstr>
      <vt:lpstr>AAWG WORKING GROUP</vt:lpstr>
      <vt:lpstr>AAWG Projects &amp; Updates </vt:lpstr>
      <vt:lpstr>AAWG Targets</vt:lpstr>
      <vt:lpstr>AAWG Roles &amp; Responsibilities (WG/Members)</vt:lpstr>
      <vt:lpstr>AAWG Updates (1): AAWG Members</vt:lpstr>
      <vt:lpstr>AAWG Updates (2): AAWG Members’ Profile</vt:lpstr>
      <vt:lpstr>AAWG Updates (3): AAWG Platform – Projects </vt:lpstr>
      <vt:lpstr>AAWG Updates (4): AAWG Platform – Deliverables </vt:lpstr>
      <vt:lpstr>AAWG Updates (5): AAWG Platform – Meetings </vt:lpstr>
      <vt:lpstr>AAWG Updates (6): AAWG Platform – Network </vt:lpstr>
      <vt:lpstr>AAWG Projects (1): Brand Identity</vt:lpstr>
      <vt:lpstr>AAWG Projects (2): China-Italy Cooperation Program</vt:lpstr>
      <vt:lpstr>AAWG Projects (3): EU-China APP</vt:lpstr>
      <vt:lpstr>AAWG Projects (4): EU-SME Centre</vt:lpstr>
      <vt:lpstr>AAWG Projects (5): AAWG Communication Plan </vt:lpstr>
      <vt:lpstr>AAWG Projects (6): AAWG Members’ Visit</vt:lpstr>
      <vt:lpstr>AAWG Projects (7): AAWG Institutional Programs</vt:lpstr>
      <vt:lpstr>AAWG Projects (8): AAWG Events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Manfredi Lodato</dc:creator>
  <cp:lastModifiedBy>SH Intern04</cp:lastModifiedBy>
  <cp:revision>172</cp:revision>
  <dcterms:created xsi:type="dcterms:W3CDTF">2016-01-18T04:08:47Z</dcterms:created>
  <dcterms:modified xsi:type="dcterms:W3CDTF">2017-05-09T08:44:43Z</dcterms:modified>
</cp:coreProperties>
</file>