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98" r:id="rId2"/>
    <p:sldId id="662" r:id="rId3"/>
    <p:sldId id="701" r:id="rId4"/>
    <p:sldId id="702" r:id="rId5"/>
    <p:sldId id="703" r:id="rId6"/>
    <p:sldId id="707" r:id="rId7"/>
    <p:sldId id="708" r:id="rId8"/>
    <p:sldId id="711" r:id="rId9"/>
    <p:sldId id="712" r:id="rId10"/>
    <p:sldId id="713" r:id="rId11"/>
    <p:sldId id="714" r:id="rId12"/>
    <p:sldId id="715" r:id="rId13"/>
    <p:sldId id="716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5" clrIdx="0"/>
  <p:cmAuthor id="1" name="pingzhao" initials="pz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5A5CFF"/>
    <a:srgbClr val="DE6F00"/>
    <a:srgbClr val="C90202"/>
    <a:srgbClr val="AD0101"/>
    <a:srgbClr val="FF0000"/>
    <a:srgbClr val="AA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937" autoAdjust="0"/>
    <p:restoredTop sz="99576" autoAdjust="0"/>
  </p:normalViewPr>
  <p:slideViewPr>
    <p:cSldViewPr snapToGrid="0" snapToObjects="1">
      <p:cViewPr varScale="1">
        <p:scale>
          <a:sx n="74" d="100"/>
          <a:sy n="74" d="100"/>
        </p:scale>
        <p:origin x="23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12655690765899"/>
          <c:y val="5.0706202708267999E-2"/>
          <c:w val="0.69962740827609304"/>
          <c:h val="0.871535630910458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工作表1!$D$26</c:f>
              <c:strCache>
                <c:ptCount val="1"/>
                <c:pt idx="0">
                  <c:v>Professional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工作表1!$C$27:$C$31</c:f>
              <c:strCache>
                <c:ptCount val="5"/>
                <c:pt idx="0">
                  <c:v>Work life</c:v>
                </c:pt>
                <c:pt idx="1">
                  <c:v>Benefits</c:v>
                </c:pt>
                <c:pt idx="2">
                  <c:v>Personal relationship</c:v>
                </c:pt>
                <c:pt idx="3">
                  <c:v>Compensation</c:v>
                </c:pt>
                <c:pt idx="4">
                  <c:v>Career</c:v>
                </c:pt>
              </c:strCache>
            </c:strRef>
          </c:cat>
          <c:val>
            <c:numRef>
              <c:f>工作表1!$D$27:$D$31</c:f>
              <c:numCache>
                <c:formatCode>General</c:formatCode>
                <c:ptCount val="5"/>
                <c:pt idx="0">
                  <c:v>7</c:v>
                </c:pt>
                <c:pt idx="1">
                  <c:v>20</c:v>
                </c:pt>
                <c:pt idx="2">
                  <c:v>5</c:v>
                </c:pt>
                <c:pt idx="3">
                  <c:v>51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6C9-8B8E-2501A8400F2F}"/>
            </c:ext>
          </c:extLst>
        </c:ser>
        <c:ser>
          <c:idx val="1"/>
          <c:order val="1"/>
          <c:tx>
            <c:strRef>
              <c:f>工作表1!$E$26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工作表1!$C$27:$C$31</c:f>
              <c:strCache>
                <c:ptCount val="5"/>
                <c:pt idx="0">
                  <c:v>Work life</c:v>
                </c:pt>
                <c:pt idx="1">
                  <c:v>Benefits</c:v>
                </c:pt>
                <c:pt idx="2">
                  <c:v>Personal relationship</c:v>
                </c:pt>
                <c:pt idx="3">
                  <c:v>Compensation</c:v>
                </c:pt>
                <c:pt idx="4">
                  <c:v>Career</c:v>
                </c:pt>
              </c:strCache>
            </c:strRef>
          </c:cat>
          <c:val>
            <c:numRef>
              <c:f>工作表1!$E$27:$E$31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10</c:v>
                </c:pt>
                <c:pt idx="3">
                  <c:v>22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C-46C9-8B8E-2501A8400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6"/>
        <c:axId val="-2135803304"/>
        <c:axId val="-2143403256"/>
      </c:barChart>
      <c:catAx>
        <c:axId val="-2135803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r">
              <a:defRPr sz="1100">
                <a:latin typeface="Arial"/>
                <a:cs typeface="Arial"/>
              </a:defRPr>
            </a:pPr>
            <a:endParaRPr lang="en-US"/>
          </a:p>
        </c:txPr>
        <c:crossAx val="-2143403256"/>
        <c:crosses val="autoZero"/>
        <c:auto val="1"/>
        <c:lblAlgn val="ctr"/>
        <c:lblOffset val="100"/>
        <c:noMultiLvlLbl val="0"/>
      </c:catAx>
      <c:valAx>
        <c:axId val="-2143403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58033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64625551247701"/>
          <c:y val="0.37651342762482598"/>
          <c:w val="0.19168538577347899"/>
          <c:h val="0.17844181537609299"/>
        </c:manualLayout>
      </c:layout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华文细黑"/>
          <a:ea typeface="华文细黑"/>
          <a:cs typeface="华文细黑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0D591-E9DB-C041-B71F-01F3C034C488}" type="datetimeFigureOut">
              <a:rPr kumimoji="1" lang="zh-CN" altLang="en-US" smtClean="0"/>
              <a:pPr/>
              <a:t>2016/5/13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42A73-C6AA-BD46-A4EB-44338A06A3F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323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9D47-DC6E-CF4C-809F-8E963A2F10F7}" type="datetimeFigureOut">
              <a:rPr kumimoji="1" lang="zh-CN" altLang="en-US" smtClean="0"/>
              <a:pPr/>
              <a:t>2016/5/13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887A0-D782-C74D-A89D-99F256AA23A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1365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zh-CN">
              <a:latin typeface="Calibri" charset="0"/>
            </a:endParaRPr>
          </a:p>
        </p:txBody>
      </p:sp>
      <p:sp>
        <p:nvSpPr>
          <p:cNvPr id="2150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6CA73181-7023-8144-A686-6A588129C2D8}" type="slidenum">
              <a:rPr lang="zh-CN" altLang="en-US" sz="1200">
                <a:latin typeface="Calibri" charset="0"/>
              </a:rPr>
              <a:pPr/>
              <a:t>1</a:t>
            </a:fld>
            <a:endParaRPr lang="zh-CN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F9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E3D4264-41EB-BA41-BFB0-C0C67E5D85B7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4" name="图片 13" descr="shutterstock_11622945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59" y="228601"/>
            <a:ext cx="8478474" cy="4187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8C78-CBE7-6341-AD06-FE4C5CCA5FC8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D9C2C8-E212-B84E-ADFE-25D240F007F6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6AA77-B043-3A41-998B-FF164F038936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AB869C7-E6CF-6546-8C61-AE082250F3DA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A6EE-0DB2-9448-BD2E-CBEEE546A7F9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84F5-FD75-594A-A42C-AE37721A1457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9975D-0F77-D444-9394-F2D55DE0A908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及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Click to edit Master text styles
</a:t>
            </a:r>
            <a:r>
              <a:rPr lang="zh-CN" altLang="en-US" smtClean="0"/>
              <a:t>第二等级
第三等级
第四等级
第五等级</a:t>
            </a:r>
            <a:endParaRPr lang="en-US"/>
          </a:p>
        </p:txBody>
      </p:sp>
      <p:sp>
        <p:nvSpPr>
          <p:cNvPr id="4" name="Slide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F3D3-5907-5146-9E0E-14E02F66800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5" name="Date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229F-B3DF-8949-8A4B-939E0388809E}" type="datetime1">
              <a:rPr lang="zh-CN" altLang="en-US"/>
              <a:pPr>
                <a:defRPr/>
              </a:pPr>
              <a:t>2016/5/13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6305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65696" y="282574"/>
            <a:ext cx="420891" cy="922755"/>
          </a:xfrm>
          <a:prstGeom prst="rect">
            <a:avLst/>
          </a:prstGeom>
          <a:solidFill>
            <a:srgbClr val="BB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BFBFB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F9500"/>
                </a:solidFill>
                <a:latin typeface="+mj-lt"/>
                <a:cs typeface="Avenir Book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venir Book"/>
              </a:defRPr>
            </a:lvl1pPr>
            <a:lvl2pPr>
              <a:defRPr>
                <a:latin typeface="+mn-lt"/>
                <a:cs typeface="Avenir Book"/>
              </a:defRPr>
            </a:lvl2pPr>
            <a:lvl3pPr>
              <a:defRPr>
                <a:latin typeface="+mn-lt"/>
                <a:cs typeface="Avenir Book"/>
              </a:defRPr>
            </a:lvl3pPr>
            <a:lvl4pPr>
              <a:defRPr>
                <a:latin typeface="+mn-lt"/>
                <a:cs typeface="Avenir Book"/>
              </a:defRPr>
            </a:lvl4pPr>
            <a:lvl5pPr>
              <a:defRPr>
                <a:latin typeface="+mn-lt"/>
                <a:cs typeface="Avenir Book"/>
              </a:defRPr>
            </a:lvl5pPr>
            <a:lvl6pPr>
              <a:defRPr>
                <a:latin typeface="+mn-lt"/>
                <a:cs typeface="Avenir Book"/>
              </a:defRPr>
            </a:lvl6pPr>
            <a:lvl7pPr>
              <a:defRPr>
                <a:latin typeface="+mn-lt"/>
                <a:cs typeface="Avenir Book"/>
              </a:defRPr>
            </a:lvl7pPr>
            <a:lvl8pPr>
              <a:defRPr>
                <a:latin typeface="+mn-lt"/>
                <a:cs typeface="Avenir Book"/>
              </a:defRPr>
            </a:lvl8pPr>
            <a:lvl9pPr>
              <a:defRPr>
                <a:latin typeface="+mn-lt"/>
                <a:cs typeface="Avenir Book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AD60-D1A7-7346-AE0E-0339ABDDA374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23381" y="282574"/>
            <a:ext cx="91440" cy="922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4C87-F976-0248-99AF-0A545736DD87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/>
          <p:nvPr userDrawn="1"/>
        </p:nvSpPr>
        <p:spPr>
          <a:xfrm>
            <a:off x="8565696" y="282574"/>
            <a:ext cx="420891" cy="922755"/>
          </a:xfrm>
          <a:prstGeom prst="rect">
            <a:avLst/>
          </a:prstGeom>
          <a:solidFill>
            <a:srgbClr val="BB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BFBFBF"/>
              </a:solidFill>
            </a:endParaRPr>
          </a:p>
        </p:txBody>
      </p:sp>
      <p:sp>
        <p:nvSpPr>
          <p:cNvPr id="12" name="Rectangle 9"/>
          <p:cNvSpPr/>
          <p:nvPr userDrawn="1"/>
        </p:nvSpPr>
        <p:spPr>
          <a:xfrm>
            <a:off x="8423381" y="282574"/>
            <a:ext cx="91440" cy="922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幻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67269" y="303908"/>
            <a:ext cx="7387518" cy="721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6D52774-5C77-7E47-836D-4CE6F4624D32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3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1C357CF-3319-5448-9196-727D11BA1B7C}" type="datetime1">
              <a:rPr lang="zh-CN" altLang="en-US" smtClean="0"/>
              <a:pPr/>
              <a:t>2016/5/13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6"/>
          <p:cNvSpPr/>
          <p:nvPr userDrawn="1"/>
        </p:nvSpPr>
        <p:spPr>
          <a:xfrm>
            <a:off x="193725" y="226000"/>
            <a:ext cx="8792877" cy="64231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81A1-36AE-E940-BF6E-367AE98C2943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6"/>
          <p:cNvSpPr/>
          <p:nvPr userDrawn="1"/>
        </p:nvSpPr>
        <p:spPr>
          <a:xfrm>
            <a:off x="8565696" y="282574"/>
            <a:ext cx="420891" cy="922755"/>
          </a:xfrm>
          <a:prstGeom prst="rect">
            <a:avLst/>
          </a:prstGeom>
          <a:solidFill>
            <a:srgbClr val="BB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BFBFBF"/>
              </a:solidFill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423381" y="282574"/>
            <a:ext cx="91440" cy="922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ECF2-86D7-544A-969A-2211224D19E3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6"/>
          <p:cNvSpPr/>
          <p:nvPr userDrawn="1"/>
        </p:nvSpPr>
        <p:spPr>
          <a:xfrm>
            <a:off x="8565696" y="282574"/>
            <a:ext cx="420891" cy="922755"/>
          </a:xfrm>
          <a:prstGeom prst="rect">
            <a:avLst/>
          </a:prstGeom>
          <a:solidFill>
            <a:srgbClr val="BB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BFBFBF"/>
              </a:solidFill>
            </a:endParaRPr>
          </a:p>
        </p:txBody>
      </p:sp>
      <p:sp>
        <p:nvSpPr>
          <p:cNvPr id="14" name="Rectangle 9"/>
          <p:cNvSpPr/>
          <p:nvPr userDrawn="1"/>
        </p:nvSpPr>
        <p:spPr>
          <a:xfrm>
            <a:off x="8423381" y="282574"/>
            <a:ext cx="91440" cy="922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3E31CE0-2A7F-F348-844C-4AAFF1D07020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AE841F-5645-9A48-A4B7-20ABF6389DEB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269" y="303908"/>
            <a:ext cx="7387518" cy="7212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538948"/>
            <a:ext cx="7556313" cy="458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50D448B-F678-1041-B2BD-3474A2407971}" type="datetime1">
              <a:rPr lang="zh-CN" altLang="en-US" smtClean="0"/>
              <a:pPr/>
              <a:t>2016/5/13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65696" y="282574"/>
            <a:ext cx="420891" cy="922755"/>
          </a:xfrm>
          <a:prstGeom prst="rect">
            <a:avLst/>
          </a:prstGeom>
          <a:solidFill>
            <a:srgbClr val="BB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BFBFBF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8423381" y="282574"/>
            <a:ext cx="91440" cy="9227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8"/>
          <p:cNvSpPr txBox="1"/>
          <p:nvPr userDrawn="1"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bg2"/>
                </a:solidFill>
              </a:rPr>
              <a:t>+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6F9500"/>
          </a:solidFill>
          <a:latin typeface="+mj-lt"/>
          <a:ea typeface="华文黑体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>
            <a:lumMod val="75000"/>
          </a:schemeClr>
        </a:buClr>
        <a:buSzPct val="75000"/>
        <a:buFont typeface="Wingdings" charset="2"/>
        <a:buChar char="l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bg2">
            <a:lumMod val="50000"/>
          </a:schemeClr>
        </a:buClr>
        <a:buSzPct val="84000"/>
        <a:buFont typeface="Symbol" charset="2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charset="2"/>
        <a:buChar char="Ø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charset="2"/>
        <a:buChar char="²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charset="2"/>
        <a:buChar char="l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Symbol" charset="2"/>
        <a:buChar char="-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黑体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7"/>
          <p:cNvSpPr txBox="1">
            <a:spLocks noChangeArrowheads="1"/>
          </p:cNvSpPr>
          <p:nvPr/>
        </p:nvSpPr>
        <p:spPr bwMode="auto">
          <a:xfrm>
            <a:off x="10565837" y="356658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lang="zh-CN" altLang="en-US" sz="1800"/>
          </a:p>
        </p:txBody>
      </p:sp>
      <p:sp>
        <p:nvSpPr>
          <p:cNvPr id="20484" name="文本框 9"/>
          <p:cNvSpPr txBox="1">
            <a:spLocks noChangeArrowheads="1"/>
          </p:cNvSpPr>
          <p:nvPr/>
        </p:nvSpPr>
        <p:spPr bwMode="auto">
          <a:xfrm>
            <a:off x="10863263" y="40941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lang="zh-CN" altLang="en-US" sz="1800"/>
          </a:p>
        </p:txBody>
      </p:sp>
      <p:sp>
        <p:nvSpPr>
          <p:cNvPr id="20486" name="文本框 1"/>
          <p:cNvSpPr txBox="1">
            <a:spLocks noChangeArrowheads="1"/>
          </p:cNvSpPr>
          <p:nvPr/>
        </p:nvSpPr>
        <p:spPr bwMode="auto">
          <a:xfrm>
            <a:off x="10526713" y="59832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Key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Challenges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smtClean="0"/>
              <a:t>Talent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Retention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Daisy Xu</a:t>
            </a:r>
          </a:p>
          <a:p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InSight Data Technologies</a:t>
            </a:r>
            <a:endParaRPr kumimoji="1"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kumimoji="1"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</a:t>
            </a:r>
          </a:p>
        </p:txBody>
      </p:sp>
      <p:pic>
        <p:nvPicPr>
          <p:cNvPr id="5" name="图片 4" descr="中文logo 拷贝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t="34105" r="6667" b="33797"/>
          <a:stretch/>
        </p:blipFill>
        <p:spPr>
          <a:xfrm>
            <a:off x="296335" y="4462463"/>
            <a:ext cx="2135676" cy="8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Study: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AfterWork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social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AfterWork</a:t>
            </a:r>
            <a:r>
              <a:rPr kumimoji="1" lang="en-US" altLang="zh-CN" dirty="0" smtClean="0"/>
              <a:t> is a social platform that connect professionals by common interest, profession, location, etc.  Join an event, and find a community.  </a:t>
            </a:r>
            <a:endParaRPr kumimoji="1" lang="zh-CN" altLang="en-US" dirty="0"/>
          </a:p>
        </p:txBody>
      </p:sp>
      <p:sp>
        <p:nvSpPr>
          <p:cNvPr id="5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10</a:t>
            </a:fld>
            <a:endParaRPr lang="en-US" dirty="0">
              <a:ea typeface="Heiti SC Light"/>
              <a:cs typeface="Heiti SC Ligh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53000" y="3437419"/>
            <a:ext cx="2192338" cy="216376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b="1" dirty="0" smtClean="0">
                <a:solidFill>
                  <a:schemeClr val="bg1"/>
                </a:solidFill>
                <a:latin typeface="Heiti SC Light"/>
                <a:ea typeface="Heiti SC Light"/>
                <a:cs typeface="Heiti SC Light"/>
              </a:rPr>
              <a:t>Find a community</a:t>
            </a:r>
            <a:endParaRPr kumimoji="1" lang="zh-CN" altLang="en-US" b="1" dirty="0">
              <a:solidFill>
                <a:schemeClr val="bg1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584325" y="3502506"/>
            <a:ext cx="2192338" cy="21621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b="1" dirty="0" smtClean="0">
                <a:solidFill>
                  <a:schemeClr val="bg1"/>
                </a:solidFill>
                <a:latin typeface="Heiti SC Light"/>
                <a:ea typeface="Heiti SC Light"/>
                <a:cs typeface="Heiti SC Light"/>
              </a:rPr>
              <a:t>Join an event</a:t>
            </a:r>
            <a:endParaRPr kumimoji="1" lang="zh-CN" altLang="en-US" b="1" dirty="0">
              <a:solidFill>
                <a:schemeClr val="bg1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92400" y="2913544"/>
            <a:ext cx="3505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Heiti SC Medium"/>
                <a:ea typeface="Heiti SC Medium"/>
                <a:cs typeface="Heiti SC Medium"/>
              </a:rPr>
              <a:t>MeetUp</a:t>
            </a:r>
            <a:r>
              <a:rPr kumimoji="1"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Heiti SC Medium"/>
                <a:ea typeface="Heiti SC Medium"/>
                <a:cs typeface="Heiti SC Medium"/>
              </a:rPr>
              <a:t> for Chinese Professionals</a:t>
            </a:r>
            <a:endParaRPr kumimoji="1" lang="zh-CN" altLang="en-US" sz="2000" dirty="0">
              <a:solidFill>
                <a:schemeClr val="accent3">
                  <a:lumMod val="75000"/>
                </a:schemeClr>
              </a:solidFill>
              <a:latin typeface="Heiti SC Medium"/>
              <a:ea typeface="Heiti SC Medium"/>
              <a:cs typeface="Heiti SC Medium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3984625" y="4102581"/>
            <a:ext cx="823913" cy="823913"/>
          </a:xfrm>
          <a:prstGeom prst="stripedRight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74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Autofit/>
          </a:bodyPr>
          <a:lstStyle/>
          <a:p>
            <a:r>
              <a:rPr kumimoji="1" lang="en-US" altLang="zh-CN" dirty="0"/>
              <a:t>We have organized more than 2000 social events for professionals in Beijing</a:t>
            </a:r>
            <a:endParaRPr kumimoji="1" lang="zh-CN" altLang="en-US" dirty="0"/>
          </a:p>
        </p:txBody>
      </p:sp>
      <p:pic>
        <p:nvPicPr>
          <p:cNvPr id="31747" name="图片 3" descr="活动图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90638"/>
            <a:ext cx="2490788" cy="44338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图片 4" descr="活动图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30363"/>
            <a:ext cx="2559050" cy="45561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图片 7" descr="活动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924050"/>
            <a:ext cx="2611437" cy="45545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图片 10" descr="用户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222500"/>
            <a:ext cx="2489200" cy="44338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11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6042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Mix up of young professionals </a:t>
            </a:r>
            <a:r>
              <a:rPr kumimoji="1" lang="en-US" altLang="zh-CN" dirty="0"/>
              <a:t>and veteran</a:t>
            </a:r>
            <a:endParaRPr lang="zh-CN" altLang="en-US" dirty="0">
              <a:solidFill>
                <a:srgbClr val="BF4D00"/>
              </a:solidFill>
              <a:latin typeface="Rockwell" charset="0"/>
              <a:ea typeface="黑体-简 中等" charset="0"/>
              <a:cs typeface="黑体-简 中等" charset="0"/>
            </a:endParaRPr>
          </a:p>
        </p:txBody>
      </p:sp>
      <p:sp>
        <p:nvSpPr>
          <p:cNvPr id="26626" name="内容占位符 2"/>
          <p:cNvSpPr>
            <a:spLocks noGrp="1"/>
          </p:cNvSpPr>
          <p:nvPr>
            <p:ph idx="1"/>
          </p:nvPr>
        </p:nvSpPr>
        <p:spPr>
          <a:xfrm>
            <a:off x="3379788" y="1662343"/>
            <a:ext cx="2952750" cy="424021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Young professionals</a:t>
            </a:r>
            <a:r>
              <a:rPr lang="zh-CN" altLang="en-US" dirty="0" smtClean="0">
                <a:latin typeface="Heiti SC Light" charset="0"/>
                <a:ea typeface="Heiti SC Light" charset="0"/>
                <a:cs typeface="Heiti SC Light" charset="0"/>
              </a:rPr>
              <a:t>：</a:t>
            </a:r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/>
            <a:r>
              <a:rPr lang="en-US" altLang="zh-CN" sz="1600" dirty="0" smtClean="0">
                <a:latin typeface="Heiti SC Light" charset="0"/>
                <a:ea typeface="Heiti SC Light" charset="0"/>
                <a:cs typeface="Heiti SC Light" charset="0"/>
              </a:rPr>
              <a:t>They are eager to learn</a:t>
            </a:r>
          </a:p>
          <a:p>
            <a:pPr lvl="1"/>
            <a:r>
              <a:rPr lang="en-US" altLang="zh-CN" sz="1600" dirty="0" smtClean="0">
                <a:latin typeface="Heiti SC Light" charset="0"/>
                <a:ea typeface="Heiti SC Light" charset="0"/>
                <a:cs typeface="Heiti SC Light" charset="0"/>
              </a:rPr>
              <a:t>Curious </a:t>
            </a:r>
          </a:p>
          <a:p>
            <a:pPr lvl="1"/>
            <a:r>
              <a:rPr lang="en-US" altLang="zh-CN" sz="1600" dirty="0" smtClean="0">
                <a:latin typeface="Heiti SC Light" charset="0"/>
                <a:ea typeface="Heiti SC Light" charset="0"/>
                <a:cs typeface="Heiti SC Light" charset="0"/>
              </a:rPr>
              <a:t>Wants to connect with others</a:t>
            </a:r>
          </a:p>
          <a:p>
            <a:pPr lvl="1"/>
            <a:r>
              <a:rPr lang="en-US" altLang="zh-CN" sz="1600" dirty="0" smtClean="0">
                <a:latin typeface="Heiti SC Light" charset="0"/>
                <a:ea typeface="Heiti SC Light" charset="0"/>
                <a:cs typeface="Heiti SC Light" charset="0"/>
              </a:rPr>
              <a:t>Good education background, most often from overseas and MNC</a:t>
            </a:r>
          </a:p>
          <a:p>
            <a:r>
              <a:rPr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Veteran</a:t>
            </a:r>
          </a:p>
          <a:p>
            <a:pPr lvl="1"/>
            <a:r>
              <a:rPr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Share</a:t>
            </a:r>
          </a:p>
          <a:p>
            <a:pPr lvl="1"/>
            <a:r>
              <a:rPr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A slash profession</a:t>
            </a:r>
          </a:p>
          <a:p>
            <a:pPr lvl="1"/>
            <a:r>
              <a:rPr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Looking for professional change </a:t>
            </a:r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>
              <a:buFont typeface="Wingdings" charset="0"/>
              <a:buNone/>
            </a:pPr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/>
            <a:endParaRPr lang="en-US" altLang="zh-CN" dirty="0">
              <a:latin typeface="Heiti SC Light" charset="0"/>
              <a:ea typeface="Heiti SC Light" charset="0"/>
              <a:cs typeface="Heiti SC Light" charset="0"/>
            </a:endParaRPr>
          </a:p>
        </p:txBody>
      </p:sp>
      <p:pic>
        <p:nvPicPr>
          <p:cNvPr id="26628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2"/>
          <a:stretch>
            <a:fillRect/>
          </a:stretch>
        </p:blipFill>
        <p:spPr bwMode="auto">
          <a:xfrm>
            <a:off x="6432550" y="1684568"/>
            <a:ext cx="26939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3" descr="大数据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771881"/>
            <a:ext cx="3340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7" b="16209"/>
          <a:stretch>
            <a:fillRect/>
          </a:stretch>
        </p:blipFill>
        <p:spPr bwMode="auto">
          <a:xfrm>
            <a:off x="39688" y="3762606"/>
            <a:ext cx="33401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0" y="1417868"/>
            <a:ext cx="31543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Big Data Scientists</a:t>
            </a:r>
            <a:endParaRPr kumimoji="1"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5715231"/>
            <a:ext cx="315436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HR professionals </a:t>
            </a:r>
            <a:endParaRPr kumimoji="1"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32538" y="5834293"/>
            <a:ext cx="28114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1400" dirty="0" smtClean="0">
                <a:solidFill>
                  <a:schemeClr val="accent3">
                    <a:lumMod val="75000"/>
                  </a:schemeClr>
                </a:solidFill>
              </a:rPr>
              <a:t>Product Managers</a:t>
            </a:r>
            <a:endParaRPr kumimoji="1" lang="zh-CN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12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91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"/>
          <p:cNvSpPr txBox="1">
            <a:spLocks noChangeArrowheads="1"/>
          </p:cNvSpPr>
          <p:nvPr/>
        </p:nvSpPr>
        <p:spPr bwMode="auto">
          <a:xfrm>
            <a:off x="10620375" y="39862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endParaRPr lang="zh-CN" altLang="en-US" sz="1800">
              <a:latin typeface="Rockwell" charset="0"/>
            </a:endParaRPr>
          </a:p>
        </p:txBody>
      </p:sp>
      <p:pic>
        <p:nvPicPr>
          <p:cNvPr id="33794" name="图片 7" descr="英文log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193675"/>
            <a:ext cx="148113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4" descr="英文logo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3922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1" descr="析源数据终稿_logo-c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0"/>
            <a:ext cx="15843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矩形 3"/>
          <p:cNvSpPr>
            <a:spLocks noChangeArrowheads="1"/>
          </p:cNvSpPr>
          <p:nvPr/>
        </p:nvSpPr>
        <p:spPr bwMode="auto">
          <a:xfrm>
            <a:off x="2135188" y="1328738"/>
            <a:ext cx="5195887" cy="45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defRPr/>
            </a:pPr>
            <a:r>
              <a:rPr kumimoji="1"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Heiti SC Light" charset="0"/>
                <a:ea typeface="Heiti SC Light" charset="0"/>
                <a:cs typeface="Heiti SC Light" charset="0"/>
              </a:rPr>
              <a:t>See you after work!</a:t>
            </a:r>
            <a:endParaRPr kumimoji="1" lang="en-US" altLang="zh-CN" sz="2800" b="1" i="1" dirty="0">
              <a:solidFill>
                <a:schemeClr val="accent6">
                  <a:lumMod val="75000"/>
                </a:schemeClr>
              </a:solidFill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20000"/>
              </a:lnSpc>
              <a:defRPr/>
            </a:pPr>
            <a:endParaRPr kumimoji="1" lang="en-US" altLang="zh-CN" sz="2400" i="1" dirty="0">
              <a:solidFill>
                <a:schemeClr val="accent6">
                  <a:lumMod val="75000"/>
                </a:schemeClr>
              </a:solidFill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20000"/>
              </a:lnSpc>
              <a:defRPr/>
            </a:pPr>
            <a:endParaRPr kumimoji="1" lang="en-US" altLang="zh-CN" sz="2400" i="1" dirty="0">
              <a:solidFill>
                <a:schemeClr val="accent6">
                  <a:lumMod val="75000"/>
                </a:schemeClr>
              </a:solidFill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50000"/>
              </a:lnSpc>
              <a:defRPr/>
            </a:pP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Daisy </a:t>
            </a:r>
            <a:r>
              <a:rPr kumimoji="1" lang="en-US" altLang="zh-CN" dirty="0" err="1" smtClean="0">
                <a:latin typeface="Heiti SC Light" charset="0"/>
                <a:ea typeface="Heiti SC Light" charset="0"/>
                <a:cs typeface="Heiti SC Light" charset="0"/>
              </a:rPr>
              <a:t>Xu</a:t>
            </a:r>
            <a:endParaRPr kumimoji="1"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50000"/>
              </a:lnSpc>
              <a:defRPr/>
            </a:pP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Founder</a:t>
            </a:r>
            <a:r>
              <a:rPr kumimoji="1" lang="zh-CN" altLang="en-US" dirty="0" smtClean="0">
                <a:latin typeface="Heiti SC Light" charset="0"/>
                <a:ea typeface="Heiti SC Light" charset="0"/>
                <a:cs typeface="Heiti SC Light" charset="0"/>
              </a:rPr>
              <a:t> </a:t>
            </a:r>
            <a:r>
              <a:rPr kumimoji="1" lang="en-US" altLang="zh-CN" dirty="0">
                <a:latin typeface="Heiti SC Light" charset="0"/>
                <a:ea typeface="Heiti SC Light" charset="0"/>
                <a:cs typeface="Heiti SC Light" charset="0"/>
              </a:rPr>
              <a:t>&amp;</a:t>
            </a:r>
            <a:r>
              <a:rPr kumimoji="1" lang="zh-CN" altLang="en-US" dirty="0">
                <a:latin typeface="Heiti SC Light" charset="0"/>
                <a:ea typeface="Heiti SC Light" charset="0"/>
                <a:cs typeface="Heiti SC Light" charset="0"/>
              </a:rPr>
              <a:t> </a:t>
            </a:r>
            <a:r>
              <a:rPr kumimoji="1" lang="zh-CN" altLang="zh-CN" dirty="0" smtClean="0">
                <a:latin typeface="Heiti SC Light" charset="0"/>
                <a:ea typeface="Heiti SC Light" charset="0"/>
                <a:cs typeface="Heiti SC Light" charset="0"/>
              </a:rPr>
              <a:t>C</a:t>
            </a: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EO</a:t>
            </a:r>
          </a:p>
          <a:p>
            <a:pPr lvl="1" algn="ctr">
              <a:lnSpc>
                <a:spcPct val="150000"/>
              </a:lnSpc>
              <a:defRPr/>
            </a:pP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Mobile:137</a:t>
            </a:r>
            <a:r>
              <a:rPr kumimoji="1" lang="zh-CN" altLang="en-US" dirty="0" smtClean="0">
                <a:latin typeface="Heiti SC Light" charset="0"/>
                <a:ea typeface="Heiti SC Light" charset="0"/>
                <a:cs typeface="Heiti SC Light" charset="0"/>
              </a:rPr>
              <a:t> </a:t>
            </a:r>
            <a:r>
              <a:rPr kumimoji="1" lang="en-US" altLang="zh-CN" dirty="0">
                <a:latin typeface="Heiti SC Light" charset="0"/>
                <a:ea typeface="Heiti SC Light" charset="0"/>
                <a:cs typeface="Heiti SC Light" charset="0"/>
              </a:rPr>
              <a:t>0136</a:t>
            </a:r>
            <a:r>
              <a:rPr kumimoji="1" lang="zh-CN" altLang="en-US" dirty="0">
                <a:latin typeface="Heiti SC Light" charset="0"/>
                <a:ea typeface="Heiti SC Light" charset="0"/>
                <a:cs typeface="Heiti SC Light" charset="0"/>
              </a:rPr>
              <a:t> </a:t>
            </a:r>
            <a:r>
              <a:rPr kumimoji="1" lang="en-US" altLang="zh-CN" dirty="0">
                <a:latin typeface="Heiti SC Light" charset="0"/>
                <a:ea typeface="Heiti SC Light" charset="0"/>
                <a:cs typeface="Heiti SC Light" charset="0"/>
              </a:rPr>
              <a:t>2991</a:t>
            </a:r>
            <a:r>
              <a:rPr kumimoji="1" lang="zh-CN" altLang="en-US" dirty="0">
                <a:latin typeface="Heiti SC Light" charset="0"/>
                <a:ea typeface="Heiti SC Light" charset="0"/>
                <a:cs typeface="Heiti SC Light" charset="0"/>
              </a:rPr>
              <a:t>   </a:t>
            </a:r>
            <a:endParaRPr kumimoji="1"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50000"/>
              </a:lnSpc>
              <a:defRPr/>
            </a:pPr>
            <a:r>
              <a:rPr kumimoji="1" lang="en-US" altLang="zh-CN" dirty="0" err="1" smtClean="0">
                <a:latin typeface="Heiti SC Light" charset="0"/>
                <a:ea typeface="Heiti SC Light" charset="0"/>
                <a:cs typeface="Heiti SC Light" charset="0"/>
              </a:rPr>
              <a:t>Wechat</a:t>
            </a: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: daisyxu2014</a:t>
            </a:r>
            <a:r>
              <a:rPr kumimoji="1" lang="zh-CN" altLang="en-US" dirty="0" smtClean="0">
                <a:latin typeface="Heiti SC Light" charset="0"/>
                <a:ea typeface="Heiti SC Light" charset="0"/>
                <a:cs typeface="Heiti SC Light" charset="0"/>
              </a:rPr>
              <a:t>       </a:t>
            </a:r>
            <a:r>
              <a:rPr kumimoji="1" lang="en-US" altLang="zh-CN" dirty="0" smtClean="0">
                <a:latin typeface="Heiti SC Light" charset="0"/>
                <a:ea typeface="Heiti SC Light" charset="0"/>
                <a:cs typeface="Heiti SC Light" charset="0"/>
              </a:rPr>
              <a:t>           </a:t>
            </a:r>
            <a:endParaRPr kumimoji="1" lang="en-US" altLang="zh-CN" dirty="0">
              <a:latin typeface="Heiti SC Light" charset="0"/>
              <a:ea typeface="Heiti SC Light" charset="0"/>
              <a:cs typeface="Heiti SC Light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400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 algn="ctr">
              <a:lnSpc>
                <a:spcPct val="120000"/>
              </a:lnSpc>
              <a:defRPr/>
            </a:pPr>
            <a:endParaRPr kumimoji="1" lang="en-US" altLang="zh-CN" sz="2400" dirty="0">
              <a:latin typeface="Heiti SC Light" charset="0"/>
              <a:ea typeface="Heiti SC Light" charset="0"/>
              <a:cs typeface="Heiti SC Light" charset="0"/>
            </a:endParaRPr>
          </a:p>
          <a:p>
            <a:pPr lvl="1">
              <a:lnSpc>
                <a:spcPct val="120000"/>
              </a:lnSpc>
              <a:defRPr/>
            </a:pPr>
            <a:endParaRPr kumimoji="1" lang="en-US" altLang="zh-CN" sz="2000" dirty="0">
              <a:latin typeface="Heiti SC Light" charset="0"/>
              <a:ea typeface="Heiti SC Light" charset="0"/>
              <a:cs typeface="Heiti SC Light" charset="0"/>
            </a:endParaRPr>
          </a:p>
        </p:txBody>
      </p:sp>
      <p:pic>
        <p:nvPicPr>
          <p:cNvPr id="33799" name="图片 10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33488"/>
            <a:ext cx="14192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4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Challenges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Management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Turnover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Lost track of exits</a:t>
            </a:r>
          </a:p>
          <a:p>
            <a:pPr marL="228600" lvl="1" indent="0">
              <a:lnSpc>
                <a:spcPct val="120000"/>
              </a:lnSpc>
              <a:buNone/>
            </a:pP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2</a:t>
            </a:fld>
            <a:endParaRPr lang="en-US" dirty="0">
              <a:ea typeface="Heiti SC Light"/>
              <a:cs typeface="Heiti SC Light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28" y="1766968"/>
            <a:ext cx="3499159" cy="285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Internal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Labour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Market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 smtClean="0"/>
              <a:t>3</a:t>
            </a:fld>
            <a:endParaRPr lang="en-US"/>
          </a:p>
        </p:txBody>
      </p:sp>
      <p:grpSp>
        <p:nvGrpSpPr>
          <p:cNvPr id="23" name="组 22"/>
          <p:cNvGrpSpPr/>
          <p:nvPr/>
        </p:nvGrpSpPr>
        <p:grpSpPr>
          <a:xfrm>
            <a:off x="482600" y="1675199"/>
            <a:ext cx="7912100" cy="3912801"/>
            <a:chOff x="482600" y="1675199"/>
            <a:chExt cx="7912100" cy="3912801"/>
          </a:xfrm>
        </p:grpSpPr>
        <p:grpSp>
          <p:nvGrpSpPr>
            <p:cNvPr id="10" name="组 9"/>
            <p:cNvGrpSpPr/>
            <p:nvPr/>
          </p:nvGrpSpPr>
          <p:grpSpPr>
            <a:xfrm>
              <a:off x="482600" y="1675199"/>
              <a:ext cx="7912100" cy="3912801"/>
              <a:chOff x="482600" y="1675199"/>
              <a:chExt cx="7912100" cy="391280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7400" y="1841500"/>
                <a:ext cx="7607300" cy="3746500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1143000" y="1675199"/>
                <a:ext cx="1104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b="1" dirty="0" smtClean="0"/>
                  <a:t>Hires</a:t>
                </a:r>
                <a:endParaRPr kumimoji="1" lang="zh-CN" altLang="en-US" sz="1200" b="1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152900" y="1675199"/>
                <a:ext cx="1104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b="1" dirty="0" smtClean="0"/>
                  <a:t>Total Employees</a:t>
                </a:r>
                <a:endParaRPr kumimoji="1" lang="zh-CN" altLang="en-US" sz="1200" b="1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743700" y="1675199"/>
                <a:ext cx="11049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b="1" dirty="0" smtClean="0"/>
                  <a:t>Exits</a:t>
                </a:r>
                <a:endParaRPr kumimoji="1" lang="zh-CN" altLang="en-US" sz="1200" b="1" dirty="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2600" y="1675199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b="1" dirty="0" smtClean="0"/>
                  <a:t>Grade</a:t>
                </a:r>
                <a:endParaRPr kumimoji="1" lang="zh-CN" altLang="en-US" sz="1200" b="1" dirty="0"/>
              </a:p>
            </p:txBody>
          </p:sp>
        </p:grpSp>
        <p:sp>
          <p:nvSpPr>
            <p:cNvPr id="11" name="上箭头 10"/>
            <p:cNvSpPr/>
            <p:nvPr/>
          </p:nvSpPr>
          <p:spPr>
            <a:xfrm>
              <a:off x="4381500" y="2489200"/>
              <a:ext cx="355600" cy="215900"/>
            </a:xfrm>
            <a:prstGeom prst="upArrow">
              <a:avLst/>
            </a:prstGeom>
            <a:ln w="9525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上箭头 11"/>
            <p:cNvSpPr/>
            <p:nvPr/>
          </p:nvSpPr>
          <p:spPr>
            <a:xfrm>
              <a:off x="4152900" y="3568700"/>
              <a:ext cx="355600" cy="215900"/>
            </a:xfrm>
            <a:prstGeom prst="upArrow">
              <a:avLst/>
            </a:prstGeom>
            <a:ln w="9525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上箭头 12"/>
            <p:cNvSpPr/>
            <p:nvPr/>
          </p:nvSpPr>
          <p:spPr>
            <a:xfrm>
              <a:off x="4152900" y="4076700"/>
              <a:ext cx="355600" cy="215900"/>
            </a:xfrm>
            <a:prstGeom prst="upArrow">
              <a:avLst/>
            </a:prstGeom>
            <a:ln w="9525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上箭头 13"/>
            <p:cNvSpPr/>
            <p:nvPr/>
          </p:nvSpPr>
          <p:spPr>
            <a:xfrm>
              <a:off x="4152900" y="4635500"/>
              <a:ext cx="355600" cy="215900"/>
            </a:xfrm>
            <a:prstGeom prst="upArrow">
              <a:avLst/>
            </a:prstGeom>
            <a:ln w="9525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上箭头 14"/>
            <p:cNvSpPr/>
            <p:nvPr/>
          </p:nvSpPr>
          <p:spPr>
            <a:xfrm>
              <a:off x="4152900" y="3009900"/>
              <a:ext cx="355600" cy="215900"/>
            </a:xfrm>
            <a:prstGeom prst="upArrow">
              <a:avLst/>
            </a:prstGeom>
            <a:ln w="9525" cmpd="sng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3600" y="2540000"/>
              <a:ext cx="419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 smtClean="0"/>
                <a:t>5%</a:t>
              </a:r>
              <a:endParaRPr kumimoji="1" lang="zh-CN" altLang="en-US" sz="10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25950" y="3064589"/>
              <a:ext cx="419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 smtClean="0"/>
                <a:t>12%</a:t>
              </a:r>
              <a:endParaRPr kumimoji="1" lang="zh-CN" altLang="en-US" sz="1000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25950" y="3606800"/>
              <a:ext cx="419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zh-CN" sz="1000" dirty="0"/>
                <a:t>6</a:t>
              </a:r>
              <a:r>
                <a:rPr kumimoji="1" lang="en-US" altLang="zh-CN" sz="1000" dirty="0" smtClean="0"/>
                <a:t>%</a:t>
              </a:r>
              <a:endParaRPr kumimoji="1" lang="zh-CN" altLang="en-US" sz="100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25950" y="4127500"/>
              <a:ext cx="419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 smtClean="0"/>
                <a:t>17%</a:t>
              </a:r>
              <a:endParaRPr kumimoji="1" lang="zh-CN" altLang="en-US" sz="1000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25950" y="4668679"/>
              <a:ext cx="4191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 smtClean="0"/>
                <a:t>11%</a:t>
              </a:r>
              <a:endParaRPr kumimoji="1" lang="zh-CN" altLang="en-US" sz="1000" dirty="0"/>
            </a:p>
          </p:txBody>
        </p:sp>
      </p:grpSp>
      <p:sp>
        <p:nvSpPr>
          <p:cNvPr id="21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3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3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Exit reasons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804336"/>
              </p:ext>
            </p:extLst>
          </p:nvPr>
        </p:nvGraphicFramePr>
        <p:xfrm>
          <a:off x="1054100" y="1901824"/>
          <a:ext cx="75057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932687" y="1586454"/>
            <a:ext cx="3542424" cy="5165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>
              <a:lnSpc>
                <a:spcPts val="1600"/>
              </a:lnSpc>
              <a:tabLst>
                <a:tab pos="431800" algn="l"/>
              </a:tabLst>
              <a:defRPr sz="1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b="0" dirty="0" smtClean="0"/>
              <a:t>Exit Reasons (Management </a:t>
            </a:r>
            <a:r>
              <a:rPr lang="en-US" altLang="zh-CN" b="0" dirty="0" err="1" smtClean="0"/>
              <a:t>vs</a:t>
            </a:r>
            <a:r>
              <a:rPr lang="en-US" altLang="zh-CN" b="0" dirty="0" smtClean="0"/>
              <a:t> Professional)</a:t>
            </a:r>
            <a:endParaRPr lang="en-US" altLang="zh-CN" b="0" dirty="0"/>
          </a:p>
          <a:p>
            <a:pPr>
              <a:lnSpc>
                <a:spcPct val="110000"/>
              </a:lnSpc>
            </a:pPr>
            <a:r>
              <a:rPr lang="en-US" altLang="zh-CN" b="0" dirty="0"/>
              <a:t>%</a:t>
            </a:r>
          </a:p>
        </p:txBody>
      </p:sp>
      <p:sp>
        <p:nvSpPr>
          <p:cNvPr id="7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4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91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形状 20"/>
          <p:cNvSpPr/>
          <p:nvPr/>
        </p:nvSpPr>
        <p:spPr>
          <a:xfrm>
            <a:off x="882952" y="3333448"/>
            <a:ext cx="4656667" cy="2290838"/>
          </a:xfrm>
          <a:custGeom>
            <a:avLst/>
            <a:gdLst>
              <a:gd name="connsiteX0" fmla="*/ 0 w 4656667"/>
              <a:gd name="connsiteY0" fmla="*/ 24190 h 2382762"/>
              <a:gd name="connsiteX1" fmla="*/ 0 w 4656667"/>
              <a:gd name="connsiteY1" fmla="*/ 24190 h 2382762"/>
              <a:gd name="connsiteX2" fmla="*/ 133048 w 4656667"/>
              <a:gd name="connsiteY2" fmla="*/ 36286 h 2382762"/>
              <a:gd name="connsiteX3" fmla="*/ 266096 w 4656667"/>
              <a:gd name="connsiteY3" fmla="*/ 72571 h 2382762"/>
              <a:gd name="connsiteX4" fmla="*/ 374953 w 4656667"/>
              <a:gd name="connsiteY4" fmla="*/ 96762 h 2382762"/>
              <a:gd name="connsiteX5" fmla="*/ 411238 w 4656667"/>
              <a:gd name="connsiteY5" fmla="*/ 108857 h 2382762"/>
              <a:gd name="connsiteX6" fmla="*/ 592667 w 4656667"/>
              <a:gd name="connsiteY6" fmla="*/ 133047 h 2382762"/>
              <a:gd name="connsiteX7" fmla="*/ 677334 w 4656667"/>
              <a:gd name="connsiteY7" fmla="*/ 145143 h 2382762"/>
              <a:gd name="connsiteX8" fmla="*/ 810381 w 4656667"/>
              <a:gd name="connsiteY8" fmla="*/ 169333 h 2382762"/>
              <a:gd name="connsiteX9" fmla="*/ 907143 w 4656667"/>
              <a:gd name="connsiteY9" fmla="*/ 193524 h 2382762"/>
              <a:gd name="connsiteX10" fmla="*/ 943429 w 4656667"/>
              <a:gd name="connsiteY10" fmla="*/ 205619 h 2382762"/>
              <a:gd name="connsiteX11" fmla="*/ 991810 w 4656667"/>
              <a:gd name="connsiteY11" fmla="*/ 217714 h 2382762"/>
              <a:gd name="connsiteX12" fmla="*/ 1064381 w 4656667"/>
              <a:gd name="connsiteY12" fmla="*/ 241905 h 2382762"/>
              <a:gd name="connsiteX13" fmla="*/ 1161143 w 4656667"/>
              <a:gd name="connsiteY13" fmla="*/ 254000 h 2382762"/>
              <a:gd name="connsiteX14" fmla="*/ 1209524 w 4656667"/>
              <a:gd name="connsiteY14" fmla="*/ 266095 h 2382762"/>
              <a:gd name="connsiteX15" fmla="*/ 1306286 w 4656667"/>
              <a:gd name="connsiteY15" fmla="*/ 278190 h 2382762"/>
              <a:gd name="connsiteX16" fmla="*/ 1439334 w 4656667"/>
              <a:gd name="connsiteY16" fmla="*/ 314476 h 2382762"/>
              <a:gd name="connsiteX17" fmla="*/ 1475619 w 4656667"/>
              <a:gd name="connsiteY17" fmla="*/ 326571 h 2382762"/>
              <a:gd name="connsiteX18" fmla="*/ 1499810 w 4656667"/>
              <a:gd name="connsiteY18" fmla="*/ 350762 h 2382762"/>
              <a:gd name="connsiteX19" fmla="*/ 1572381 w 4656667"/>
              <a:gd name="connsiteY19" fmla="*/ 374952 h 2382762"/>
              <a:gd name="connsiteX20" fmla="*/ 1584477 w 4656667"/>
              <a:gd name="connsiteY20" fmla="*/ 411238 h 2382762"/>
              <a:gd name="connsiteX21" fmla="*/ 1620762 w 4656667"/>
              <a:gd name="connsiteY21" fmla="*/ 435428 h 2382762"/>
              <a:gd name="connsiteX22" fmla="*/ 1644953 w 4656667"/>
              <a:gd name="connsiteY22" fmla="*/ 459619 h 2382762"/>
              <a:gd name="connsiteX23" fmla="*/ 1681238 w 4656667"/>
              <a:gd name="connsiteY23" fmla="*/ 471714 h 2382762"/>
              <a:gd name="connsiteX24" fmla="*/ 1778000 w 4656667"/>
              <a:gd name="connsiteY24" fmla="*/ 508000 h 2382762"/>
              <a:gd name="connsiteX25" fmla="*/ 1850572 w 4656667"/>
              <a:gd name="connsiteY25" fmla="*/ 556381 h 2382762"/>
              <a:gd name="connsiteX26" fmla="*/ 1898953 w 4656667"/>
              <a:gd name="connsiteY26" fmla="*/ 580571 h 2382762"/>
              <a:gd name="connsiteX27" fmla="*/ 2068286 w 4656667"/>
              <a:gd name="connsiteY27" fmla="*/ 604762 h 2382762"/>
              <a:gd name="connsiteX28" fmla="*/ 2152953 w 4656667"/>
              <a:gd name="connsiteY28" fmla="*/ 653143 h 2382762"/>
              <a:gd name="connsiteX29" fmla="*/ 2237619 w 4656667"/>
              <a:gd name="connsiteY29" fmla="*/ 677333 h 2382762"/>
              <a:gd name="connsiteX30" fmla="*/ 2370667 w 4656667"/>
              <a:gd name="connsiteY30" fmla="*/ 762000 h 2382762"/>
              <a:gd name="connsiteX31" fmla="*/ 2455334 w 4656667"/>
              <a:gd name="connsiteY31" fmla="*/ 774095 h 2382762"/>
              <a:gd name="connsiteX32" fmla="*/ 2503715 w 4656667"/>
              <a:gd name="connsiteY32" fmla="*/ 798286 h 2382762"/>
              <a:gd name="connsiteX33" fmla="*/ 2540000 w 4656667"/>
              <a:gd name="connsiteY33" fmla="*/ 822476 h 2382762"/>
              <a:gd name="connsiteX34" fmla="*/ 2660953 w 4656667"/>
              <a:gd name="connsiteY34" fmla="*/ 858762 h 2382762"/>
              <a:gd name="connsiteX35" fmla="*/ 2721429 w 4656667"/>
              <a:gd name="connsiteY35" fmla="*/ 882952 h 2382762"/>
              <a:gd name="connsiteX36" fmla="*/ 2781905 w 4656667"/>
              <a:gd name="connsiteY36" fmla="*/ 895047 h 2382762"/>
              <a:gd name="connsiteX37" fmla="*/ 2927048 w 4656667"/>
              <a:gd name="connsiteY37" fmla="*/ 931333 h 2382762"/>
              <a:gd name="connsiteX38" fmla="*/ 2975429 w 4656667"/>
              <a:gd name="connsiteY38" fmla="*/ 943428 h 2382762"/>
              <a:gd name="connsiteX39" fmla="*/ 3023810 w 4656667"/>
              <a:gd name="connsiteY39" fmla="*/ 967619 h 2382762"/>
              <a:gd name="connsiteX40" fmla="*/ 3084286 w 4656667"/>
              <a:gd name="connsiteY40" fmla="*/ 979714 h 2382762"/>
              <a:gd name="connsiteX41" fmla="*/ 3132667 w 4656667"/>
              <a:gd name="connsiteY41" fmla="*/ 991809 h 2382762"/>
              <a:gd name="connsiteX42" fmla="*/ 3205238 w 4656667"/>
              <a:gd name="connsiteY42" fmla="*/ 1003905 h 2382762"/>
              <a:gd name="connsiteX43" fmla="*/ 3265715 w 4656667"/>
              <a:gd name="connsiteY43" fmla="*/ 1016000 h 2382762"/>
              <a:gd name="connsiteX44" fmla="*/ 3326191 w 4656667"/>
              <a:gd name="connsiteY44" fmla="*/ 1040190 h 2382762"/>
              <a:gd name="connsiteX45" fmla="*/ 3459238 w 4656667"/>
              <a:gd name="connsiteY45" fmla="*/ 1088571 h 2382762"/>
              <a:gd name="connsiteX46" fmla="*/ 3519715 w 4656667"/>
              <a:gd name="connsiteY46" fmla="*/ 1136952 h 2382762"/>
              <a:gd name="connsiteX47" fmla="*/ 3568096 w 4656667"/>
              <a:gd name="connsiteY47" fmla="*/ 1161143 h 2382762"/>
              <a:gd name="connsiteX48" fmla="*/ 3604381 w 4656667"/>
              <a:gd name="connsiteY48" fmla="*/ 1185333 h 2382762"/>
              <a:gd name="connsiteX49" fmla="*/ 3664858 w 4656667"/>
              <a:gd name="connsiteY49" fmla="*/ 1221619 h 2382762"/>
              <a:gd name="connsiteX50" fmla="*/ 3701143 w 4656667"/>
              <a:gd name="connsiteY50" fmla="*/ 1257905 h 2382762"/>
              <a:gd name="connsiteX51" fmla="*/ 3737429 w 4656667"/>
              <a:gd name="connsiteY51" fmla="*/ 1270000 h 2382762"/>
              <a:gd name="connsiteX52" fmla="*/ 3773715 w 4656667"/>
              <a:gd name="connsiteY52" fmla="*/ 1294190 h 2382762"/>
              <a:gd name="connsiteX53" fmla="*/ 3846286 w 4656667"/>
              <a:gd name="connsiteY53" fmla="*/ 1318381 h 2382762"/>
              <a:gd name="connsiteX54" fmla="*/ 3906762 w 4656667"/>
              <a:gd name="connsiteY54" fmla="*/ 1342571 h 2382762"/>
              <a:gd name="connsiteX55" fmla="*/ 3991429 w 4656667"/>
              <a:gd name="connsiteY55" fmla="*/ 1403047 h 2382762"/>
              <a:gd name="connsiteX56" fmla="*/ 4064000 w 4656667"/>
              <a:gd name="connsiteY56" fmla="*/ 1451428 h 2382762"/>
              <a:gd name="connsiteX57" fmla="*/ 4112381 w 4656667"/>
              <a:gd name="connsiteY57" fmla="*/ 1463524 h 2382762"/>
              <a:gd name="connsiteX58" fmla="*/ 4160762 w 4656667"/>
              <a:gd name="connsiteY58" fmla="*/ 1487714 h 2382762"/>
              <a:gd name="connsiteX59" fmla="*/ 4197048 w 4656667"/>
              <a:gd name="connsiteY59" fmla="*/ 1499809 h 2382762"/>
              <a:gd name="connsiteX60" fmla="*/ 4293810 w 4656667"/>
              <a:gd name="connsiteY60" fmla="*/ 1572381 h 2382762"/>
              <a:gd name="connsiteX61" fmla="*/ 4390572 w 4656667"/>
              <a:gd name="connsiteY61" fmla="*/ 1620762 h 2382762"/>
              <a:gd name="connsiteX62" fmla="*/ 4487334 w 4656667"/>
              <a:gd name="connsiteY62" fmla="*/ 1705428 h 2382762"/>
              <a:gd name="connsiteX63" fmla="*/ 4547810 w 4656667"/>
              <a:gd name="connsiteY63" fmla="*/ 1778000 h 2382762"/>
              <a:gd name="connsiteX64" fmla="*/ 4572000 w 4656667"/>
              <a:gd name="connsiteY64" fmla="*/ 1862666 h 2382762"/>
              <a:gd name="connsiteX65" fmla="*/ 4596191 w 4656667"/>
              <a:gd name="connsiteY65" fmla="*/ 1886857 h 2382762"/>
              <a:gd name="connsiteX66" fmla="*/ 4656667 w 4656667"/>
              <a:gd name="connsiteY66" fmla="*/ 2056190 h 2382762"/>
              <a:gd name="connsiteX67" fmla="*/ 4632477 w 4656667"/>
              <a:gd name="connsiteY67" fmla="*/ 2237619 h 2382762"/>
              <a:gd name="connsiteX68" fmla="*/ 4499429 w 4656667"/>
              <a:gd name="connsiteY68" fmla="*/ 2346476 h 2382762"/>
              <a:gd name="connsiteX69" fmla="*/ 4463143 w 4656667"/>
              <a:gd name="connsiteY69" fmla="*/ 2370666 h 2382762"/>
              <a:gd name="connsiteX70" fmla="*/ 4402667 w 4656667"/>
              <a:gd name="connsiteY70" fmla="*/ 2382762 h 2382762"/>
              <a:gd name="connsiteX71" fmla="*/ 4160762 w 4656667"/>
              <a:gd name="connsiteY71" fmla="*/ 2370666 h 2382762"/>
              <a:gd name="connsiteX72" fmla="*/ 4051905 w 4656667"/>
              <a:gd name="connsiteY72" fmla="*/ 2358571 h 2382762"/>
              <a:gd name="connsiteX73" fmla="*/ 3507619 w 4656667"/>
              <a:gd name="connsiteY73" fmla="*/ 2382762 h 2382762"/>
              <a:gd name="connsiteX74" fmla="*/ 2878667 w 4656667"/>
              <a:gd name="connsiteY74" fmla="*/ 2358571 h 2382762"/>
              <a:gd name="connsiteX75" fmla="*/ 2709334 w 4656667"/>
              <a:gd name="connsiteY75" fmla="*/ 2334381 h 2382762"/>
              <a:gd name="connsiteX76" fmla="*/ 2612572 w 4656667"/>
              <a:gd name="connsiteY76" fmla="*/ 2322286 h 2382762"/>
              <a:gd name="connsiteX77" fmla="*/ 2406953 w 4656667"/>
              <a:gd name="connsiteY77" fmla="*/ 2286000 h 2382762"/>
              <a:gd name="connsiteX78" fmla="*/ 2177143 w 4656667"/>
              <a:gd name="connsiteY78" fmla="*/ 2261809 h 2382762"/>
              <a:gd name="connsiteX79" fmla="*/ 2080381 w 4656667"/>
              <a:gd name="connsiteY79" fmla="*/ 2237619 h 2382762"/>
              <a:gd name="connsiteX80" fmla="*/ 2007810 w 4656667"/>
              <a:gd name="connsiteY80" fmla="*/ 2225524 h 2382762"/>
              <a:gd name="connsiteX81" fmla="*/ 1765905 w 4656667"/>
              <a:gd name="connsiteY81" fmla="*/ 2152952 h 2382762"/>
              <a:gd name="connsiteX82" fmla="*/ 1511905 w 4656667"/>
              <a:gd name="connsiteY82" fmla="*/ 2080381 h 2382762"/>
              <a:gd name="connsiteX83" fmla="*/ 1463524 w 4656667"/>
              <a:gd name="connsiteY83" fmla="*/ 2056190 h 2382762"/>
              <a:gd name="connsiteX84" fmla="*/ 1257905 w 4656667"/>
              <a:gd name="connsiteY84" fmla="*/ 1911047 h 2382762"/>
              <a:gd name="connsiteX85" fmla="*/ 1112762 w 4656667"/>
              <a:gd name="connsiteY85" fmla="*/ 1838476 h 2382762"/>
              <a:gd name="connsiteX86" fmla="*/ 1040191 w 4656667"/>
              <a:gd name="connsiteY86" fmla="*/ 1790095 h 2382762"/>
              <a:gd name="connsiteX87" fmla="*/ 967619 w 4656667"/>
              <a:gd name="connsiteY87" fmla="*/ 1753809 h 2382762"/>
              <a:gd name="connsiteX88" fmla="*/ 870858 w 4656667"/>
              <a:gd name="connsiteY88" fmla="*/ 1693333 h 2382762"/>
              <a:gd name="connsiteX89" fmla="*/ 810381 w 4656667"/>
              <a:gd name="connsiteY89" fmla="*/ 1644952 h 2382762"/>
              <a:gd name="connsiteX90" fmla="*/ 762000 w 4656667"/>
              <a:gd name="connsiteY90" fmla="*/ 1632857 h 2382762"/>
              <a:gd name="connsiteX91" fmla="*/ 677334 w 4656667"/>
              <a:gd name="connsiteY91" fmla="*/ 1584476 h 2382762"/>
              <a:gd name="connsiteX92" fmla="*/ 604762 w 4656667"/>
              <a:gd name="connsiteY92" fmla="*/ 1536095 h 2382762"/>
              <a:gd name="connsiteX93" fmla="*/ 568477 w 4656667"/>
              <a:gd name="connsiteY93" fmla="*/ 1511905 h 2382762"/>
              <a:gd name="connsiteX94" fmla="*/ 508000 w 4656667"/>
              <a:gd name="connsiteY94" fmla="*/ 1439333 h 2382762"/>
              <a:gd name="connsiteX95" fmla="*/ 471715 w 4656667"/>
              <a:gd name="connsiteY95" fmla="*/ 1427238 h 2382762"/>
              <a:gd name="connsiteX96" fmla="*/ 447524 w 4656667"/>
              <a:gd name="connsiteY96" fmla="*/ 1390952 h 2382762"/>
              <a:gd name="connsiteX97" fmla="*/ 362858 w 4656667"/>
              <a:gd name="connsiteY97" fmla="*/ 1294190 h 2382762"/>
              <a:gd name="connsiteX98" fmla="*/ 338667 w 4656667"/>
              <a:gd name="connsiteY98" fmla="*/ 1245809 h 2382762"/>
              <a:gd name="connsiteX99" fmla="*/ 266096 w 4656667"/>
              <a:gd name="connsiteY99" fmla="*/ 1136952 h 2382762"/>
              <a:gd name="connsiteX100" fmla="*/ 241905 w 4656667"/>
              <a:gd name="connsiteY100" fmla="*/ 1040190 h 2382762"/>
              <a:gd name="connsiteX101" fmla="*/ 217715 w 4656667"/>
              <a:gd name="connsiteY101" fmla="*/ 967619 h 2382762"/>
              <a:gd name="connsiteX102" fmla="*/ 205619 w 4656667"/>
              <a:gd name="connsiteY102" fmla="*/ 882952 h 2382762"/>
              <a:gd name="connsiteX103" fmla="*/ 193524 w 4656667"/>
              <a:gd name="connsiteY103" fmla="*/ 786190 h 2382762"/>
              <a:gd name="connsiteX104" fmla="*/ 169334 w 4656667"/>
              <a:gd name="connsiteY104" fmla="*/ 737809 h 2382762"/>
              <a:gd name="connsiteX105" fmla="*/ 157238 w 4656667"/>
              <a:gd name="connsiteY105" fmla="*/ 677333 h 2382762"/>
              <a:gd name="connsiteX106" fmla="*/ 145143 w 4656667"/>
              <a:gd name="connsiteY106" fmla="*/ 641047 h 2382762"/>
              <a:gd name="connsiteX107" fmla="*/ 133048 w 4656667"/>
              <a:gd name="connsiteY107" fmla="*/ 580571 h 2382762"/>
              <a:gd name="connsiteX108" fmla="*/ 96762 w 4656667"/>
              <a:gd name="connsiteY108" fmla="*/ 532190 h 2382762"/>
              <a:gd name="connsiteX109" fmla="*/ 60477 w 4656667"/>
              <a:gd name="connsiteY109" fmla="*/ 423333 h 2382762"/>
              <a:gd name="connsiteX110" fmla="*/ 36286 w 4656667"/>
              <a:gd name="connsiteY110" fmla="*/ 326571 h 2382762"/>
              <a:gd name="connsiteX111" fmla="*/ 12096 w 4656667"/>
              <a:gd name="connsiteY111" fmla="*/ 254000 h 2382762"/>
              <a:gd name="connsiteX112" fmla="*/ 24191 w 4656667"/>
              <a:gd name="connsiteY112" fmla="*/ 120952 h 2382762"/>
              <a:gd name="connsiteX113" fmla="*/ 36286 w 4656667"/>
              <a:gd name="connsiteY113" fmla="*/ 84666 h 2382762"/>
              <a:gd name="connsiteX114" fmla="*/ 60477 w 4656667"/>
              <a:gd name="connsiteY114" fmla="*/ 0 h 2382762"/>
              <a:gd name="connsiteX115" fmla="*/ 60477 w 4656667"/>
              <a:gd name="connsiteY115" fmla="*/ 0 h 2382762"/>
              <a:gd name="connsiteX116" fmla="*/ 60477 w 4656667"/>
              <a:gd name="connsiteY116" fmla="*/ 0 h 238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56667" h="2382762">
                <a:moveTo>
                  <a:pt x="0" y="24190"/>
                </a:moveTo>
                <a:lnTo>
                  <a:pt x="0" y="24190"/>
                </a:lnTo>
                <a:cubicBezTo>
                  <a:pt x="44349" y="28222"/>
                  <a:pt x="89061" y="29341"/>
                  <a:pt x="133048" y="36286"/>
                </a:cubicBezTo>
                <a:cubicBezTo>
                  <a:pt x="293075" y="61554"/>
                  <a:pt x="178751" y="50735"/>
                  <a:pt x="266096" y="72571"/>
                </a:cubicBezTo>
                <a:cubicBezTo>
                  <a:pt x="365867" y="97513"/>
                  <a:pt x="288034" y="71927"/>
                  <a:pt x="374953" y="96762"/>
                </a:cubicBezTo>
                <a:cubicBezTo>
                  <a:pt x="387212" y="100265"/>
                  <a:pt x="398792" y="106091"/>
                  <a:pt x="411238" y="108857"/>
                </a:cubicBezTo>
                <a:cubicBezTo>
                  <a:pt x="470560" y="122039"/>
                  <a:pt x="532772" y="125560"/>
                  <a:pt x="592667" y="133047"/>
                </a:cubicBezTo>
                <a:cubicBezTo>
                  <a:pt x="620956" y="136583"/>
                  <a:pt x="649157" y="140808"/>
                  <a:pt x="677334" y="145143"/>
                </a:cubicBezTo>
                <a:cubicBezTo>
                  <a:pt x="714375" y="150842"/>
                  <a:pt x="772640" y="160623"/>
                  <a:pt x="810381" y="169333"/>
                </a:cubicBezTo>
                <a:cubicBezTo>
                  <a:pt x="842776" y="176809"/>
                  <a:pt x="875602" y="183011"/>
                  <a:pt x="907143" y="193524"/>
                </a:cubicBezTo>
                <a:cubicBezTo>
                  <a:pt x="919238" y="197556"/>
                  <a:pt x="931170" y="202117"/>
                  <a:pt x="943429" y="205619"/>
                </a:cubicBezTo>
                <a:cubicBezTo>
                  <a:pt x="959413" y="210186"/>
                  <a:pt x="975888" y="212937"/>
                  <a:pt x="991810" y="217714"/>
                </a:cubicBezTo>
                <a:cubicBezTo>
                  <a:pt x="1016234" y="225041"/>
                  <a:pt x="1039079" y="238742"/>
                  <a:pt x="1064381" y="241905"/>
                </a:cubicBezTo>
                <a:cubicBezTo>
                  <a:pt x="1096635" y="245937"/>
                  <a:pt x="1129080" y="248656"/>
                  <a:pt x="1161143" y="254000"/>
                </a:cubicBezTo>
                <a:cubicBezTo>
                  <a:pt x="1177540" y="256733"/>
                  <a:pt x="1193127" y="263362"/>
                  <a:pt x="1209524" y="266095"/>
                </a:cubicBezTo>
                <a:cubicBezTo>
                  <a:pt x="1241587" y="271439"/>
                  <a:pt x="1274159" y="273247"/>
                  <a:pt x="1306286" y="278190"/>
                </a:cubicBezTo>
                <a:cubicBezTo>
                  <a:pt x="1369778" y="287958"/>
                  <a:pt x="1374531" y="292876"/>
                  <a:pt x="1439334" y="314476"/>
                </a:cubicBezTo>
                <a:lnTo>
                  <a:pt x="1475619" y="326571"/>
                </a:lnTo>
                <a:cubicBezTo>
                  <a:pt x="1483683" y="334635"/>
                  <a:pt x="1489610" y="345662"/>
                  <a:pt x="1499810" y="350762"/>
                </a:cubicBezTo>
                <a:cubicBezTo>
                  <a:pt x="1522617" y="362165"/>
                  <a:pt x="1572381" y="374952"/>
                  <a:pt x="1572381" y="374952"/>
                </a:cubicBezTo>
                <a:cubicBezTo>
                  <a:pt x="1576413" y="387047"/>
                  <a:pt x="1576512" y="401282"/>
                  <a:pt x="1584477" y="411238"/>
                </a:cubicBezTo>
                <a:cubicBezTo>
                  <a:pt x="1593558" y="422589"/>
                  <a:pt x="1609411" y="426347"/>
                  <a:pt x="1620762" y="435428"/>
                </a:cubicBezTo>
                <a:cubicBezTo>
                  <a:pt x="1629667" y="442552"/>
                  <a:pt x="1635174" y="453752"/>
                  <a:pt x="1644953" y="459619"/>
                </a:cubicBezTo>
                <a:cubicBezTo>
                  <a:pt x="1655885" y="466178"/>
                  <a:pt x="1669301" y="467237"/>
                  <a:pt x="1681238" y="471714"/>
                </a:cubicBezTo>
                <a:cubicBezTo>
                  <a:pt x="1796940" y="515102"/>
                  <a:pt x="1695640" y="480547"/>
                  <a:pt x="1778000" y="508000"/>
                </a:cubicBezTo>
                <a:cubicBezTo>
                  <a:pt x="1835043" y="565043"/>
                  <a:pt x="1789306" y="530125"/>
                  <a:pt x="1850572" y="556381"/>
                </a:cubicBezTo>
                <a:cubicBezTo>
                  <a:pt x="1867145" y="563483"/>
                  <a:pt x="1881352" y="576660"/>
                  <a:pt x="1898953" y="580571"/>
                </a:cubicBezTo>
                <a:cubicBezTo>
                  <a:pt x="1954613" y="592940"/>
                  <a:pt x="2068286" y="604762"/>
                  <a:pt x="2068286" y="604762"/>
                </a:cubicBezTo>
                <a:cubicBezTo>
                  <a:pt x="2104726" y="629054"/>
                  <a:pt x="2109988" y="634729"/>
                  <a:pt x="2152953" y="653143"/>
                </a:cubicBezTo>
                <a:cubicBezTo>
                  <a:pt x="2177245" y="663554"/>
                  <a:pt x="2213069" y="671196"/>
                  <a:pt x="2237619" y="677333"/>
                </a:cubicBezTo>
                <a:cubicBezTo>
                  <a:pt x="2283545" y="714073"/>
                  <a:pt x="2312375" y="744064"/>
                  <a:pt x="2370667" y="762000"/>
                </a:cubicBezTo>
                <a:cubicBezTo>
                  <a:pt x="2397915" y="770384"/>
                  <a:pt x="2427112" y="770063"/>
                  <a:pt x="2455334" y="774095"/>
                </a:cubicBezTo>
                <a:cubicBezTo>
                  <a:pt x="2471461" y="782159"/>
                  <a:pt x="2488060" y="789340"/>
                  <a:pt x="2503715" y="798286"/>
                </a:cubicBezTo>
                <a:cubicBezTo>
                  <a:pt x="2516336" y="805498"/>
                  <a:pt x="2526998" y="815975"/>
                  <a:pt x="2540000" y="822476"/>
                </a:cubicBezTo>
                <a:cubicBezTo>
                  <a:pt x="2622955" y="863953"/>
                  <a:pt x="2575977" y="833269"/>
                  <a:pt x="2660953" y="858762"/>
                </a:cubicBezTo>
                <a:cubicBezTo>
                  <a:pt x="2681749" y="865001"/>
                  <a:pt x="2700633" y="876713"/>
                  <a:pt x="2721429" y="882952"/>
                </a:cubicBezTo>
                <a:cubicBezTo>
                  <a:pt x="2741120" y="888859"/>
                  <a:pt x="2761874" y="890424"/>
                  <a:pt x="2781905" y="895047"/>
                </a:cubicBezTo>
                <a:cubicBezTo>
                  <a:pt x="2830498" y="906261"/>
                  <a:pt x="2878667" y="919238"/>
                  <a:pt x="2927048" y="931333"/>
                </a:cubicBezTo>
                <a:lnTo>
                  <a:pt x="2975429" y="943428"/>
                </a:lnTo>
                <a:cubicBezTo>
                  <a:pt x="2991556" y="951492"/>
                  <a:pt x="3006705" y="961917"/>
                  <a:pt x="3023810" y="967619"/>
                </a:cubicBezTo>
                <a:cubicBezTo>
                  <a:pt x="3043313" y="974120"/>
                  <a:pt x="3064218" y="975254"/>
                  <a:pt x="3084286" y="979714"/>
                </a:cubicBezTo>
                <a:cubicBezTo>
                  <a:pt x="3100513" y="983320"/>
                  <a:pt x="3116367" y="988549"/>
                  <a:pt x="3132667" y="991809"/>
                </a:cubicBezTo>
                <a:cubicBezTo>
                  <a:pt x="3156715" y="996619"/>
                  <a:pt x="3181110" y="999518"/>
                  <a:pt x="3205238" y="1003905"/>
                </a:cubicBezTo>
                <a:cubicBezTo>
                  <a:pt x="3225465" y="1007583"/>
                  <a:pt x="3245556" y="1011968"/>
                  <a:pt x="3265715" y="1016000"/>
                </a:cubicBezTo>
                <a:cubicBezTo>
                  <a:pt x="3285874" y="1024063"/>
                  <a:pt x="3305787" y="1032770"/>
                  <a:pt x="3326191" y="1040190"/>
                </a:cubicBezTo>
                <a:cubicBezTo>
                  <a:pt x="3497000" y="1102303"/>
                  <a:pt x="3308978" y="1028468"/>
                  <a:pt x="3459238" y="1088571"/>
                </a:cubicBezTo>
                <a:cubicBezTo>
                  <a:pt x="3485730" y="1115063"/>
                  <a:pt x="3484111" y="1116607"/>
                  <a:pt x="3519715" y="1136952"/>
                </a:cubicBezTo>
                <a:cubicBezTo>
                  <a:pt x="3535370" y="1145898"/>
                  <a:pt x="3552441" y="1152197"/>
                  <a:pt x="3568096" y="1161143"/>
                </a:cubicBezTo>
                <a:cubicBezTo>
                  <a:pt x="3580717" y="1168355"/>
                  <a:pt x="3592054" y="1177629"/>
                  <a:pt x="3604381" y="1185333"/>
                </a:cubicBezTo>
                <a:cubicBezTo>
                  <a:pt x="3624317" y="1197793"/>
                  <a:pt x="3646051" y="1207513"/>
                  <a:pt x="3664858" y="1221619"/>
                </a:cubicBezTo>
                <a:cubicBezTo>
                  <a:pt x="3678542" y="1231882"/>
                  <a:pt x="3686911" y="1248417"/>
                  <a:pt x="3701143" y="1257905"/>
                </a:cubicBezTo>
                <a:cubicBezTo>
                  <a:pt x="3711751" y="1264977"/>
                  <a:pt x="3726025" y="1264298"/>
                  <a:pt x="3737429" y="1270000"/>
                </a:cubicBezTo>
                <a:cubicBezTo>
                  <a:pt x="3750431" y="1276501"/>
                  <a:pt x="3760431" y="1288286"/>
                  <a:pt x="3773715" y="1294190"/>
                </a:cubicBezTo>
                <a:cubicBezTo>
                  <a:pt x="3797016" y="1304546"/>
                  <a:pt x="3822322" y="1309667"/>
                  <a:pt x="3846286" y="1318381"/>
                </a:cubicBezTo>
                <a:cubicBezTo>
                  <a:pt x="3866690" y="1325801"/>
                  <a:pt x="3886603" y="1334508"/>
                  <a:pt x="3906762" y="1342571"/>
                </a:cubicBezTo>
                <a:cubicBezTo>
                  <a:pt x="3950985" y="1386794"/>
                  <a:pt x="3914147" y="1353868"/>
                  <a:pt x="3991429" y="1403047"/>
                </a:cubicBezTo>
                <a:cubicBezTo>
                  <a:pt x="4015957" y="1418656"/>
                  <a:pt x="4035795" y="1444376"/>
                  <a:pt x="4064000" y="1451428"/>
                </a:cubicBezTo>
                <a:cubicBezTo>
                  <a:pt x="4080127" y="1455460"/>
                  <a:pt x="4096816" y="1457687"/>
                  <a:pt x="4112381" y="1463524"/>
                </a:cubicBezTo>
                <a:cubicBezTo>
                  <a:pt x="4129263" y="1469855"/>
                  <a:pt x="4144189" y="1480612"/>
                  <a:pt x="4160762" y="1487714"/>
                </a:cubicBezTo>
                <a:cubicBezTo>
                  <a:pt x="4172481" y="1492736"/>
                  <a:pt x="4184953" y="1495777"/>
                  <a:pt x="4197048" y="1499809"/>
                </a:cubicBezTo>
                <a:cubicBezTo>
                  <a:pt x="4242667" y="1545428"/>
                  <a:pt x="4228686" y="1537314"/>
                  <a:pt x="4293810" y="1572381"/>
                </a:cubicBezTo>
                <a:cubicBezTo>
                  <a:pt x="4325561" y="1589478"/>
                  <a:pt x="4361723" y="1599126"/>
                  <a:pt x="4390572" y="1620762"/>
                </a:cubicBezTo>
                <a:cubicBezTo>
                  <a:pt x="4420291" y="1643050"/>
                  <a:pt x="4466456" y="1674110"/>
                  <a:pt x="4487334" y="1705428"/>
                </a:cubicBezTo>
                <a:cubicBezTo>
                  <a:pt x="4521012" y="1755947"/>
                  <a:pt x="4501245" y="1731435"/>
                  <a:pt x="4547810" y="1778000"/>
                </a:cubicBezTo>
                <a:cubicBezTo>
                  <a:pt x="4550069" y="1787037"/>
                  <a:pt x="4564563" y="1850272"/>
                  <a:pt x="4572000" y="1862666"/>
                </a:cubicBezTo>
                <a:cubicBezTo>
                  <a:pt x="4577867" y="1872445"/>
                  <a:pt x="4588127" y="1878793"/>
                  <a:pt x="4596191" y="1886857"/>
                </a:cubicBezTo>
                <a:cubicBezTo>
                  <a:pt x="4650746" y="2023243"/>
                  <a:pt x="4634041" y="1965682"/>
                  <a:pt x="4656667" y="2056190"/>
                </a:cubicBezTo>
                <a:cubicBezTo>
                  <a:pt x="4648604" y="2116666"/>
                  <a:pt x="4654197" y="2180605"/>
                  <a:pt x="4632477" y="2237619"/>
                </a:cubicBezTo>
                <a:cubicBezTo>
                  <a:pt x="4614120" y="2285805"/>
                  <a:pt x="4540561" y="2320769"/>
                  <a:pt x="4499429" y="2346476"/>
                </a:cubicBezTo>
                <a:cubicBezTo>
                  <a:pt x="4487102" y="2354180"/>
                  <a:pt x="4476754" y="2365562"/>
                  <a:pt x="4463143" y="2370666"/>
                </a:cubicBezTo>
                <a:cubicBezTo>
                  <a:pt x="4443894" y="2377884"/>
                  <a:pt x="4422826" y="2378730"/>
                  <a:pt x="4402667" y="2382762"/>
                </a:cubicBezTo>
                <a:lnTo>
                  <a:pt x="4160762" y="2370666"/>
                </a:lnTo>
                <a:cubicBezTo>
                  <a:pt x="4124340" y="2368154"/>
                  <a:pt x="4088408" y="2357895"/>
                  <a:pt x="4051905" y="2358571"/>
                </a:cubicBezTo>
                <a:cubicBezTo>
                  <a:pt x="3870328" y="2361934"/>
                  <a:pt x="3507619" y="2382762"/>
                  <a:pt x="3507619" y="2382762"/>
                </a:cubicBezTo>
                <a:cubicBezTo>
                  <a:pt x="3254614" y="2376104"/>
                  <a:pt x="3103695" y="2379028"/>
                  <a:pt x="2878667" y="2358571"/>
                </a:cubicBezTo>
                <a:cubicBezTo>
                  <a:pt x="2773473" y="2349008"/>
                  <a:pt x="2801969" y="2347614"/>
                  <a:pt x="2709334" y="2334381"/>
                </a:cubicBezTo>
                <a:cubicBezTo>
                  <a:pt x="2677156" y="2329784"/>
                  <a:pt x="2644669" y="2327421"/>
                  <a:pt x="2612572" y="2322286"/>
                </a:cubicBezTo>
                <a:cubicBezTo>
                  <a:pt x="2543847" y="2311290"/>
                  <a:pt x="2476266" y="2292301"/>
                  <a:pt x="2406953" y="2286000"/>
                </a:cubicBezTo>
                <a:cubicBezTo>
                  <a:pt x="2330018" y="2279006"/>
                  <a:pt x="2253506" y="2273557"/>
                  <a:pt x="2177143" y="2261809"/>
                </a:cubicBezTo>
                <a:cubicBezTo>
                  <a:pt x="2007235" y="2235669"/>
                  <a:pt x="2196284" y="2263375"/>
                  <a:pt x="2080381" y="2237619"/>
                </a:cubicBezTo>
                <a:cubicBezTo>
                  <a:pt x="2056441" y="2232299"/>
                  <a:pt x="2032000" y="2229556"/>
                  <a:pt x="2007810" y="2225524"/>
                </a:cubicBezTo>
                <a:cubicBezTo>
                  <a:pt x="1906764" y="2191842"/>
                  <a:pt x="1874053" y="2178701"/>
                  <a:pt x="1765905" y="2152952"/>
                </a:cubicBezTo>
                <a:cubicBezTo>
                  <a:pt x="1592929" y="2111767"/>
                  <a:pt x="1690193" y="2151697"/>
                  <a:pt x="1511905" y="2080381"/>
                </a:cubicBezTo>
                <a:cubicBezTo>
                  <a:pt x="1495164" y="2073685"/>
                  <a:pt x="1478526" y="2066192"/>
                  <a:pt x="1463524" y="2056190"/>
                </a:cubicBezTo>
                <a:cubicBezTo>
                  <a:pt x="1393719" y="2009653"/>
                  <a:pt x="1329845" y="1954210"/>
                  <a:pt x="1257905" y="1911047"/>
                </a:cubicBezTo>
                <a:cubicBezTo>
                  <a:pt x="1025770" y="1771768"/>
                  <a:pt x="1408853" y="1997910"/>
                  <a:pt x="1112762" y="1838476"/>
                </a:cubicBezTo>
                <a:cubicBezTo>
                  <a:pt x="1087164" y="1824692"/>
                  <a:pt x="1065304" y="1804744"/>
                  <a:pt x="1040191" y="1790095"/>
                </a:cubicBezTo>
                <a:cubicBezTo>
                  <a:pt x="1016829" y="1776467"/>
                  <a:pt x="991101" y="1767228"/>
                  <a:pt x="967619" y="1753809"/>
                </a:cubicBezTo>
                <a:cubicBezTo>
                  <a:pt x="934595" y="1734938"/>
                  <a:pt x="902130" y="1714983"/>
                  <a:pt x="870858" y="1693333"/>
                </a:cubicBezTo>
                <a:cubicBezTo>
                  <a:pt x="849632" y="1678638"/>
                  <a:pt x="832948" y="1657489"/>
                  <a:pt x="810381" y="1644952"/>
                </a:cubicBezTo>
                <a:cubicBezTo>
                  <a:pt x="795850" y="1636879"/>
                  <a:pt x="778127" y="1636889"/>
                  <a:pt x="762000" y="1632857"/>
                </a:cubicBezTo>
                <a:cubicBezTo>
                  <a:pt x="710515" y="1581370"/>
                  <a:pt x="771136" y="1635640"/>
                  <a:pt x="677334" y="1584476"/>
                </a:cubicBezTo>
                <a:cubicBezTo>
                  <a:pt x="651810" y="1570554"/>
                  <a:pt x="628953" y="1552222"/>
                  <a:pt x="604762" y="1536095"/>
                </a:cubicBezTo>
                <a:cubicBezTo>
                  <a:pt x="592667" y="1528032"/>
                  <a:pt x="577199" y="1523534"/>
                  <a:pt x="568477" y="1511905"/>
                </a:cubicBezTo>
                <a:cubicBezTo>
                  <a:pt x="562419" y="1503827"/>
                  <a:pt x="525475" y="1449818"/>
                  <a:pt x="508000" y="1439333"/>
                </a:cubicBezTo>
                <a:cubicBezTo>
                  <a:pt x="497068" y="1432774"/>
                  <a:pt x="483810" y="1431270"/>
                  <a:pt x="471715" y="1427238"/>
                </a:cubicBezTo>
                <a:cubicBezTo>
                  <a:pt x="463651" y="1415143"/>
                  <a:pt x="456830" y="1402119"/>
                  <a:pt x="447524" y="1390952"/>
                </a:cubicBezTo>
                <a:cubicBezTo>
                  <a:pt x="389237" y="1321008"/>
                  <a:pt x="427578" y="1391270"/>
                  <a:pt x="362858" y="1294190"/>
                </a:cubicBezTo>
                <a:cubicBezTo>
                  <a:pt x="352856" y="1279188"/>
                  <a:pt x="348117" y="1261165"/>
                  <a:pt x="338667" y="1245809"/>
                </a:cubicBezTo>
                <a:cubicBezTo>
                  <a:pt x="315811" y="1208668"/>
                  <a:pt x="266096" y="1136952"/>
                  <a:pt x="266096" y="1136952"/>
                </a:cubicBezTo>
                <a:cubicBezTo>
                  <a:pt x="258032" y="1104698"/>
                  <a:pt x="252418" y="1071731"/>
                  <a:pt x="241905" y="1040190"/>
                </a:cubicBezTo>
                <a:lnTo>
                  <a:pt x="217715" y="967619"/>
                </a:lnTo>
                <a:cubicBezTo>
                  <a:pt x="213683" y="939397"/>
                  <a:pt x="209387" y="911211"/>
                  <a:pt x="205619" y="882952"/>
                </a:cubicBezTo>
                <a:cubicBezTo>
                  <a:pt x="201323" y="850732"/>
                  <a:pt x="201407" y="817725"/>
                  <a:pt x="193524" y="786190"/>
                </a:cubicBezTo>
                <a:cubicBezTo>
                  <a:pt x="189151" y="768698"/>
                  <a:pt x="177397" y="753936"/>
                  <a:pt x="169334" y="737809"/>
                </a:cubicBezTo>
                <a:cubicBezTo>
                  <a:pt x="165302" y="717650"/>
                  <a:pt x="162224" y="697277"/>
                  <a:pt x="157238" y="677333"/>
                </a:cubicBezTo>
                <a:cubicBezTo>
                  <a:pt x="154146" y="664964"/>
                  <a:pt x="148235" y="653416"/>
                  <a:pt x="145143" y="641047"/>
                </a:cubicBezTo>
                <a:cubicBezTo>
                  <a:pt x="140157" y="621103"/>
                  <a:pt x="141397" y="599357"/>
                  <a:pt x="133048" y="580571"/>
                </a:cubicBezTo>
                <a:cubicBezTo>
                  <a:pt x="124861" y="562150"/>
                  <a:pt x="108857" y="548317"/>
                  <a:pt x="96762" y="532190"/>
                </a:cubicBezTo>
                <a:cubicBezTo>
                  <a:pt x="62101" y="358882"/>
                  <a:pt x="110551" y="573555"/>
                  <a:pt x="60477" y="423333"/>
                </a:cubicBezTo>
                <a:cubicBezTo>
                  <a:pt x="49963" y="391792"/>
                  <a:pt x="46799" y="358112"/>
                  <a:pt x="36286" y="326571"/>
                </a:cubicBezTo>
                <a:lnTo>
                  <a:pt x="12096" y="254000"/>
                </a:lnTo>
                <a:cubicBezTo>
                  <a:pt x="16128" y="209651"/>
                  <a:pt x="17893" y="165037"/>
                  <a:pt x="24191" y="120952"/>
                </a:cubicBezTo>
                <a:cubicBezTo>
                  <a:pt x="25994" y="108331"/>
                  <a:pt x="33194" y="97035"/>
                  <a:pt x="36286" y="84666"/>
                </a:cubicBezTo>
                <a:cubicBezTo>
                  <a:pt x="57080" y="1490"/>
                  <a:pt x="36147" y="48655"/>
                  <a:pt x="60477" y="0"/>
                </a:cubicBezTo>
                <a:lnTo>
                  <a:pt x="60477" y="0"/>
                </a:lnTo>
                <a:lnTo>
                  <a:pt x="60477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/>
        </p:nvSpPr>
        <p:spPr>
          <a:xfrm>
            <a:off x="2105781" y="1850571"/>
            <a:ext cx="3034693" cy="2552095"/>
          </a:xfrm>
          <a:custGeom>
            <a:avLst/>
            <a:gdLst>
              <a:gd name="connsiteX0" fmla="*/ 254000 w 3132666"/>
              <a:gd name="connsiteY0" fmla="*/ 120952 h 2576286"/>
              <a:gd name="connsiteX1" fmla="*/ 254000 w 3132666"/>
              <a:gd name="connsiteY1" fmla="*/ 120952 h 2576286"/>
              <a:gd name="connsiteX2" fmla="*/ 423333 w 3132666"/>
              <a:gd name="connsiteY2" fmla="*/ 84667 h 2576286"/>
              <a:gd name="connsiteX3" fmla="*/ 495904 w 3132666"/>
              <a:gd name="connsiteY3" fmla="*/ 72571 h 2576286"/>
              <a:gd name="connsiteX4" fmla="*/ 592666 w 3132666"/>
              <a:gd name="connsiteY4" fmla="*/ 48381 h 2576286"/>
              <a:gd name="connsiteX5" fmla="*/ 641047 w 3132666"/>
              <a:gd name="connsiteY5" fmla="*/ 36286 h 2576286"/>
              <a:gd name="connsiteX6" fmla="*/ 677333 w 3132666"/>
              <a:gd name="connsiteY6" fmla="*/ 24190 h 2576286"/>
              <a:gd name="connsiteX7" fmla="*/ 798285 w 3132666"/>
              <a:gd name="connsiteY7" fmla="*/ 12095 h 2576286"/>
              <a:gd name="connsiteX8" fmla="*/ 870857 w 3132666"/>
              <a:gd name="connsiteY8" fmla="*/ 0 h 2576286"/>
              <a:gd name="connsiteX9" fmla="*/ 1390952 w 3132666"/>
              <a:gd name="connsiteY9" fmla="*/ 24190 h 2576286"/>
              <a:gd name="connsiteX10" fmla="*/ 1487714 w 3132666"/>
              <a:gd name="connsiteY10" fmla="*/ 36286 h 2576286"/>
              <a:gd name="connsiteX11" fmla="*/ 1596571 w 3132666"/>
              <a:gd name="connsiteY11" fmla="*/ 48381 h 2576286"/>
              <a:gd name="connsiteX12" fmla="*/ 1765904 w 3132666"/>
              <a:gd name="connsiteY12" fmla="*/ 84667 h 2576286"/>
              <a:gd name="connsiteX13" fmla="*/ 1838476 w 3132666"/>
              <a:gd name="connsiteY13" fmla="*/ 96762 h 2576286"/>
              <a:gd name="connsiteX14" fmla="*/ 1911047 w 3132666"/>
              <a:gd name="connsiteY14" fmla="*/ 120952 h 2576286"/>
              <a:gd name="connsiteX15" fmla="*/ 1947333 w 3132666"/>
              <a:gd name="connsiteY15" fmla="*/ 133048 h 2576286"/>
              <a:gd name="connsiteX16" fmla="*/ 2068285 w 3132666"/>
              <a:gd name="connsiteY16" fmla="*/ 157238 h 2576286"/>
              <a:gd name="connsiteX17" fmla="*/ 2104571 w 3132666"/>
              <a:gd name="connsiteY17" fmla="*/ 169333 h 2576286"/>
              <a:gd name="connsiteX18" fmla="*/ 2189238 w 3132666"/>
              <a:gd name="connsiteY18" fmla="*/ 193524 h 2576286"/>
              <a:gd name="connsiteX19" fmla="*/ 2237619 w 3132666"/>
              <a:gd name="connsiteY19" fmla="*/ 217714 h 2576286"/>
              <a:gd name="connsiteX20" fmla="*/ 2298095 w 3132666"/>
              <a:gd name="connsiteY20" fmla="*/ 241905 h 2576286"/>
              <a:gd name="connsiteX21" fmla="*/ 2346476 w 3132666"/>
              <a:gd name="connsiteY21" fmla="*/ 266095 h 2576286"/>
              <a:gd name="connsiteX22" fmla="*/ 2394857 w 3132666"/>
              <a:gd name="connsiteY22" fmla="*/ 278190 h 2576286"/>
              <a:gd name="connsiteX23" fmla="*/ 2467428 w 3132666"/>
              <a:gd name="connsiteY23" fmla="*/ 302381 h 2576286"/>
              <a:gd name="connsiteX24" fmla="*/ 2540000 w 3132666"/>
              <a:gd name="connsiteY24" fmla="*/ 326571 h 2576286"/>
              <a:gd name="connsiteX25" fmla="*/ 2576285 w 3132666"/>
              <a:gd name="connsiteY25" fmla="*/ 338667 h 2576286"/>
              <a:gd name="connsiteX26" fmla="*/ 2757714 w 3132666"/>
              <a:gd name="connsiteY26" fmla="*/ 326571 h 2576286"/>
              <a:gd name="connsiteX27" fmla="*/ 2830285 w 3132666"/>
              <a:gd name="connsiteY27" fmla="*/ 302381 h 2576286"/>
              <a:gd name="connsiteX28" fmla="*/ 2902857 w 3132666"/>
              <a:gd name="connsiteY28" fmla="*/ 314476 h 2576286"/>
              <a:gd name="connsiteX29" fmla="*/ 2939143 w 3132666"/>
              <a:gd name="connsiteY29" fmla="*/ 326571 h 2576286"/>
              <a:gd name="connsiteX30" fmla="*/ 2975428 w 3132666"/>
              <a:gd name="connsiteY30" fmla="*/ 471714 h 2576286"/>
              <a:gd name="connsiteX31" fmla="*/ 2999619 w 3132666"/>
              <a:gd name="connsiteY31" fmla="*/ 762000 h 2576286"/>
              <a:gd name="connsiteX32" fmla="*/ 3011714 w 3132666"/>
              <a:gd name="connsiteY32" fmla="*/ 870857 h 2576286"/>
              <a:gd name="connsiteX33" fmla="*/ 3035904 w 3132666"/>
              <a:gd name="connsiteY33" fmla="*/ 1354667 h 2576286"/>
              <a:gd name="connsiteX34" fmla="*/ 3060095 w 3132666"/>
              <a:gd name="connsiteY34" fmla="*/ 1439333 h 2576286"/>
              <a:gd name="connsiteX35" fmla="*/ 3084285 w 3132666"/>
              <a:gd name="connsiteY35" fmla="*/ 1596571 h 2576286"/>
              <a:gd name="connsiteX36" fmla="*/ 3096381 w 3132666"/>
              <a:gd name="connsiteY36" fmla="*/ 1681238 h 2576286"/>
              <a:gd name="connsiteX37" fmla="*/ 3132666 w 3132666"/>
              <a:gd name="connsiteY37" fmla="*/ 1874762 h 2576286"/>
              <a:gd name="connsiteX38" fmla="*/ 3108476 w 3132666"/>
              <a:gd name="connsiteY38" fmla="*/ 2116667 h 2576286"/>
              <a:gd name="connsiteX39" fmla="*/ 3096381 w 3132666"/>
              <a:gd name="connsiteY39" fmla="*/ 2177143 h 2576286"/>
              <a:gd name="connsiteX40" fmla="*/ 3023809 w 3132666"/>
              <a:gd name="connsiteY40" fmla="*/ 2310190 h 2576286"/>
              <a:gd name="connsiteX41" fmla="*/ 2975428 w 3132666"/>
              <a:gd name="connsiteY41" fmla="*/ 2443238 h 2576286"/>
              <a:gd name="connsiteX42" fmla="*/ 2951238 w 3132666"/>
              <a:gd name="connsiteY42" fmla="*/ 2467429 h 2576286"/>
              <a:gd name="connsiteX43" fmla="*/ 2927047 w 3132666"/>
              <a:gd name="connsiteY43" fmla="*/ 2503714 h 2576286"/>
              <a:gd name="connsiteX44" fmla="*/ 2878666 w 3132666"/>
              <a:gd name="connsiteY44" fmla="*/ 2552095 h 2576286"/>
              <a:gd name="connsiteX45" fmla="*/ 2854476 w 3132666"/>
              <a:gd name="connsiteY45" fmla="*/ 2576286 h 2576286"/>
              <a:gd name="connsiteX46" fmla="*/ 2189238 w 3132666"/>
              <a:gd name="connsiteY46" fmla="*/ 2564190 h 2576286"/>
              <a:gd name="connsiteX47" fmla="*/ 2116666 w 3132666"/>
              <a:gd name="connsiteY47" fmla="*/ 2540000 h 2576286"/>
              <a:gd name="connsiteX48" fmla="*/ 2068285 w 3132666"/>
              <a:gd name="connsiteY48" fmla="*/ 2527905 h 2576286"/>
              <a:gd name="connsiteX49" fmla="*/ 2032000 w 3132666"/>
              <a:gd name="connsiteY49" fmla="*/ 2503714 h 2576286"/>
              <a:gd name="connsiteX50" fmla="*/ 1983619 w 3132666"/>
              <a:gd name="connsiteY50" fmla="*/ 2467429 h 2576286"/>
              <a:gd name="connsiteX51" fmla="*/ 1947333 w 3132666"/>
              <a:gd name="connsiteY51" fmla="*/ 2455333 h 2576286"/>
              <a:gd name="connsiteX52" fmla="*/ 1898952 w 3132666"/>
              <a:gd name="connsiteY52" fmla="*/ 2431143 h 2576286"/>
              <a:gd name="connsiteX53" fmla="*/ 1850571 w 3132666"/>
              <a:gd name="connsiteY53" fmla="*/ 2382762 h 2576286"/>
              <a:gd name="connsiteX54" fmla="*/ 1790095 w 3132666"/>
              <a:gd name="connsiteY54" fmla="*/ 2358571 h 2576286"/>
              <a:gd name="connsiteX55" fmla="*/ 1729619 w 3132666"/>
              <a:gd name="connsiteY55" fmla="*/ 2322286 h 2576286"/>
              <a:gd name="connsiteX56" fmla="*/ 1608666 w 3132666"/>
              <a:gd name="connsiteY56" fmla="*/ 2261809 h 2576286"/>
              <a:gd name="connsiteX57" fmla="*/ 1548190 w 3132666"/>
              <a:gd name="connsiteY57" fmla="*/ 2213429 h 2576286"/>
              <a:gd name="connsiteX58" fmla="*/ 1487714 w 3132666"/>
              <a:gd name="connsiteY58" fmla="*/ 2189238 h 2576286"/>
              <a:gd name="connsiteX59" fmla="*/ 1354666 w 3132666"/>
              <a:gd name="connsiteY59" fmla="*/ 2128762 h 2576286"/>
              <a:gd name="connsiteX60" fmla="*/ 1306285 w 3132666"/>
              <a:gd name="connsiteY60" fmla="*/ 2116667 h 2576286"/>
              <a:gd name="connsiteX61" fmla="*/ 1221619 w 3132666"/>
              <a:gd name="connsiteY61" fmla="*/ 2092476 h 2576286"/>
              <a:gd name="connsiteX62" fmla="*/ 1064381 w 3132666"/>
              <a:gd name="connsiteY62" fmla="*/ 2032000 h 2576286"/>
              <a:gd name="connsiteX63" fmla="*/ 907143 w 3132666"/>
              <a:gd name="connsiteY63" fmla="*/ 1983619 h 2576286"/>
              <a:gd name="connsiteX64" fmla="*/ 846666 w 3132666"/>
              <a:gd name="connsiteY64" fmla="*/ 1971524 h 2576286"/>
              <a:gd name="connsiteX65" fmla="*/ 798285 w 3132666"/>
              <a:gd name="connsiteY65" fmla="*/ 1947333 h 2576286"/>
              <a:gd name="connsiteX66" fmla="*/ 749904 w 3132666"/>
              <a:gd name="connsiteY66" fmla="*/ 1935238 h 2576286"/>
              <a:gd name="connsiteX67" fmla="*/ 653143 w 3132666"/>
              <a:gd name="connsiteY67" fmla="*/ 1886857 h 2576286"/>
              <a:gd name="connsiteX68" fmla="*/ 568476 w 3132666"/>
              <a:gd name="connsiteY68" fmla="*/ 1850571 h 2576286"/>
              <a:gd name="connsiteX69" fmla="*/ 508000 w 3132666"/>
              <a:gd name="connsiteY69" fmla="*/ 1790095 h 2576286"/>
              <a:gd name="connsiteX70" fmla="*/ 374952 w 3132666"/>
              <a:gd name="connsiteY70" fmla="*/ 1705429 h 2576286"/>
              <a:gd name="connsiteX71" fmla="*/ 314476 w 3132666"/>
              <a:gd name="connsiteY71" fmla="*/ 1632857 h 2576286"/>
              <a:gd name="connsiteX72" fmla="*/ 278190 w 3132666"/>
              <a:gd name="connsiteY72" fmla="*/ 1584476 h 2576286"/>
              <a:gd name="connsiteX73" fmla="*/ 254000 w 3132666"/>
              <a:gd name="connsiteY73" fmla="*/ 1536095 h 2576286"/>
              <a:gd name="connsiteX74" fmla="*/ 181428 w 3132666"/>
              <a:gd name="connsiteY74" fmla="*/ 1463524 h 2576286"/>
              <a:gd name="connsiteX75" fmla="*/ 145143 w 3132666"/>
              <a:gd name="connsiteY75" fmla="*/ 1403048 h 2576286"/>
              <a:gd name="connsiteX76" fmla="*/ 96762 w 3132666"/>
              <a:gd name="connsiteY76" fmla="*/ 1294190 h 2576286"/>
              <a:gd name="connsiteX77" fmla="*/ 84666 w 3132666"/>
              <a:gd name="connsiteY77" fmla="*/ 1257905 h 2576286"/>
              <a:gd name="connsiteX78" fmla="*/ 60476 w 3132666"/>
              <a:gd name="connsiteY78" fmla="*/ 1149048 h 2576286"/>
              <a:gd name="connsiteX79" fmla="*/ 48381 w 3132666"/>
              <a:gd name="connsiteY79" fmla="*/ 1112762 h 2576286"/>
              <a:gd name="connsiteX80" fmla="*/ 24190 w 3132666"/>
              <a:gd name="connsiteY80" fmla="*/ 1016000 h 2576286"/>
              <a:gd name="connsiteX81" fmla="*/ 0 w 3132666"/>
              <a:gd name="connsiteY81" fmla="*/ 882952 h 2576286"/>
              <a:gd name="connsiteX82" fmla="*/ 12095 w 3132666"/>
              <a:gd name="connsiteY82" fmla="*/ 628952 h 2576286"/>
              <a:gd name="connsiteX83" fmla="*/ 24190 w 3132666"/>
              <a:gd name="connsiteY83" fmla="*/ 556381 h 2576286"/>
              <a:gd name="connsiteX84" fmla="*/ 48381 w 3132666"/>
              <a:gd name="connsiteY84" fmla="*/ 508000 h 2576286"/>
              <a:gd name="connsiteX85" fmla="*/ 60476 w 3132666"/>
              <a:gd name="connsiteY85" fmla="*/ 471714 h 2576286"/>
              <a:gd name="connsiteX86" fmla="*/ 72571 w 3132666"/>
              <a:gd name="connsiteY86" fmla="*/ 423333 h 2576286"/>
              <a:gd name="connsiteX87" fmla="*/ 96762 w 3132666"/>
              <a:gd name="connsiteY87" fmla="*/ 387048 h 2576286"/>
              <a:gd name="connsiteX88" fmla="*/ 120952 w 3132666"/>
              <a:gd name="connsiteY88" fmla="*/ 314476 h 2576286"/>
              <a:gd name="connsiteX89" fmla="*/ 217714 w 3132666"/>
              <a:gd name="connsiteY89" fmla="*/ 229809 h 2576286"/>
              <a:gd name="connsiteX90" fmla="*/ 254000 w 3132666"/>
              <a:gd name="connsiteY90" fmla="*/ 193524 h 2576286"/>
              <a:gd name="connsiteX91" fmla="*/ 302381 w 3132666"/>
              <a:gd name="connsiteY91" fmla="*/ 133048 h 2576286"/>
              <a:gd name="connsiteX92" fmla="*/ 350762 w 3132666"/>
              <a:gd name="connsiteY92" fmla="*/ 120952 h 2576286"/>
              <a:gd name="connsiteX93" fmla="*/ 374952 w 3132666"/>
              <a:gd name="connsiteY93" fmla="*/ 108857 h 2576286"/>
              <a:gd name="connsiteX94" fmla="*/ 374952 w 3132666"/>
              <a:gd name="connsiteY94" fmla="*/ 108857 h 257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32666" h="2576286">
                <a:moveTo>
                  <a:pt x="254000" y="120952"/>
                </a:moveTo>
                <a:lnTo>
                  <a:pt x="254000" y="120952"/>
                </a:lnTo>
                <a:cubicBezTo>
                  <a:pt x="310444" y="108857"/>
                  <a:pt x="366393" y="94158"/>
                  <a:pt x="423333" y="84667"/>
                </a:cubicBezTo>
                <a:cubicBezTo>
                  <a:pt x="447523" y="80635"/>
                  <a:pt x="471924" y="77710"/>
                  <a:pt x="495904" y="72571"/>
                </a:cubicBezTo>
                <a:cubicBezTo>
                  <a:pt x="528413" y="65605"/>
                  <a:pt x="560412" y="56444"/>
                  <a:pt x="592666" y="48381"/>
                </a:cubicBezTo>
                <a:cubicBezTo>
                  <a:pt x="608793" y="44349"/>
                  <a:pt x="625277" y="41543"/>
                  <a:pt x="641047" y="36286"/>
                </a:cubicBezTo>
                <a:cubicBezTo>
                  <a:pt x="653142" y="32254"/>
                  <a:pt x="664732" y="26129"/>
                  <a:pt x="677333" y="24190"/>
                </a:cubicBezTo>
                <a:cubicBezTo>
                  <a:pt x="717380" y="18029"/>
                  <a:pt x="758079" y="17121"/>
                  <a:pt x="798285" y="12095"/>
                </a:cubicBezTo>
                <a:cubicBezTo>
                  <a:pt x="822620" y="9053"/>
                  <a:pt x="846666" y="4032"/>
                  <a:pt x="870857" y="0"/>
                </a:cubicBezTo>
                <a:lnTo>
                  <a:pt x="1390952" y="24190"/>
                </a:lnTo>
                <a:cubicBezTo>
                  <a:pt x="1423401" y="26099"/>
                  <a:pt x="1455432" y="32488"/>
                  <a:pt x="1487714" y="36286"/>
                </a:cubicBezTo>
                <a:cubicBezTo>
                  <a:pt x="1523973" y="40552"/>
                  <a:pt x="1560382" y="43556"/>
                  <a:pt x="1596571" y="48381"/>
                </a:cubicBezTo>
                <a:cubicBezTo>
                  <a:pt x="1697792" y="61877"/>
                  <a:pt x="1650970" y="60038"/>
                  <a:pt x="1765904" y="84667"/>
                </a:cubicBezTo>
                <a:cubicBezTo>
                  <a:pt x="1789884" y="89806"/>
                  <a:pt x="1814684" y="90814"/>
                  <a:pt x="1838476" y="96762"/>
                </a:cubicBezTo>
                <a:cubicBezTo>
                  <a:pt x="1863214" y="102946"/>
                  <a:pt x="1886857" y="112889"/>
                  <a:pt x="1911047" y="120952"/>
                </a:cubicBezTo>
                <a:cubicBezTo>
                  <a:pt x="1923142" y="124984"/>
                  <a:pt x="1934964" y="129956"/>
                  <a:pt x="1947333" y="133048"/>
                </a:cubicBezTo>
                <a:cubicBezTo>
                  <a:pt x="2140119" y="181243"/>
                  <a:pt x="1801379" y="97927"/>
                  <a:pt x="2068285" y="157238"/>
                </a:cubicBezTo>
                <a:cubicBezTo>
                  <a:pt x="2080731" y="160004"/>
                  <a:pt x="2092312" y="165830"/>
                  <a:pt x="2104571" y="169333"/>
                </a:cubicBezTo>
                <a:cubicBezTo>
                  <a:pt x="2135252" y="178099"/>
                  <a:pt x="2160243" y="181098"/>
                  <a:pt x="2189238" y="193524"/>
                </a:cubicBezTo>
                <a:cubicBezTo>
                  <a:pt x="2205811" y="200626"/>
                  <a:pt x="2221143" y="210391"/>
                  <a:pt x="2237619" y="217714"/>
                </a:cubicBezTo>
                <a:cubicBezTo>
                  <a:pt x="2257459" y="226532"/>
                  <a:pt x="2278255" y="233087"/>
                  <a:pt x="2298095" y="241905"/>
                </a:cubicBezTo>
                <a:cubicBezTo>
                  <a:pt x="2314571" y="249228"/>
                  <a:pt x="2329594" y="259764"/>
                  <a:pt x="2346476" y="266095"/>
                </a:cubicBezTo>
                <a:cubicBezTo>
                  <a:pt x="2362041" y="271932"/>
                  <a:pt x="2378935" y="273413"/>
                  <a:pt x="2394857" y="278190"/>
                </a:cubicBezTo>
                <a:cubicBezTo>
                  <a:pt x="2419281" y="285517"/>
                  <a:pt x="2443238" y="294318"/>
                  <a:pt x="2467428" y="302381"/>
                </a:cubicBezTo>
                <a:lnTo>
                  <a:pt x="2540000" y="326571"/>
                </a:lnTo>
                <a:lnTo>
                  <a:pt x="2576285" y="338667"/>
                </a:lnTo>
                <a:cubicBezTo>
                  <a:pt x="2636761" y="334635"/>
                  <a:pt x="2697713" y="335143"/>
                  <a:pt x="2757714" y="326571"/>
                </a:cubicBezTo>
                <a:cubicBezTo>
                  <a:pt x="2782957" y="322965"/>
                  <a:pt x="2830285" y="302381"/>
                  <a:pt x="2830285" y="302381"/>
                </a:cubicBezTo>
                <a:cubicBezTo>
                  <a:pt x="2854476" y="306413"/>
                  <a:pt x="2878917" y="309156"/>
                  <a:pt x="2902857" y="314476"/>
                </a:cubicBezTo>
                <a:cubicBezTo>
                  <a:pt x="2915303" y="317242"/>
                  <a:pt x="2931733" y="316196"/>
                  <a:pt x="2939143" y="326571"/>
                </a:cubicBezTo>
                <a:cubicBezTo>
                  <a:pt x="2959976" y="355738"/>
                  <a:pt x="2969828" y="438112"/>
                  <a:pt x="2975428" y="471714"/>
                </a:cubicBezTo>
                <a:cubicBezTo>
                  <a:pt x="2984310" y="587184"/>
                  <a:pt x="2988379" y="649598"/>
                  <a:pt x="2999619" y="762000"/>
                </a:cubicBezTo>
                <a:cubicBezTo>
                  <a:pt x="3003252" y="798328"/>
                  <a:pt x="3007682" y="834571"/>
                  <a:pt x="3011714" y="870857"/>
                </a:cubicBezTo>
                <a:cubicBezTo>
                  <a:pt x="3013647" y="936569"/>
                  <a:pt x="3003210" y="1212996"/>
                  <a:pt x="3035904" y="1354667"/>
                </a:cubicBezTo>
                <a:cubicBezTo>
                  <a:pt x="3042504" y="1383267"/>
                  <a:pt x="3052031" y="1411111"/>
                  <a:pt x="3060095" y="1439333"/>
                </a:cubicBezTo>
                <a:cubicBezTo>
                  <a:pt x="3089336" y="1673268"/>
                  <a:pt x="3056584" y="1430367"/>
                  <a:pt x="3084285" y="1596571"/>
                </a:cubicBezTo>
                <a:cubicBezTo>
                  <a:pt x="3088972" y="1624692"/>
                  <a:pt x="3090790" y="1653283"/>
                  <a:pt x="3096381" y="1681238"/>
                </a:cubicBezTo>
                <a:cubicBezTo>
                  <a:pt x="3139144" y="1895051"/>
                  <a:pt x="3105997" y="1661402"/>
                  <a:pt x="3132666" y="1874762"/>
                </a:cubicBezTo>
                <a:cubicBezTo>
                  <a:pt x="3114840" y="2159991"/>
                  <a:pt x="3137454" y="1986263"/>
                  <a:pt x="3108476" y="2116667"/>
                </a:cubicBezTo>
                <a:cubicBezTo>
                  <a:pt x="3104016" y="2136735"/>
                  <a:pt x="3103761" y="2157955"/>
                  <a:pt x="3096381" y="2177143"/>
                </a:cubicBezTo>
                <a:cubicBezTo>
                  <a:pt x="3071433" y="2242008"/>
                  <a:pt x="3055937" y="2262000"/>
                  <a:pt x="3023809" y="2310190"/>
                </a:cubicBezTo>
                <a:cubicBezTo>
                  <a:pt x="3016470" y="2332208"/>
                  <a:pt x="2988896" y="2419670"/>
                  <a:pt x="2975428" y="2443238"/>
                </a:cubicBezTo>
                <a:cubicBezTo>
                  <a:pt x="2969770" y="2453139"/>
                  <a:pt x="2958362" y="2458524"/>
                  <a:pt x="2951238" y="2467429"/>
                </a:cubicBezTo>
                <a:cubicBezTo>
                  <a:pt x="2942157" y="2478780"/>
                  <a:pt x="2936507" y="2492677"/>
                  <a:pt x="2927047" y="2503714"/>
                </a:cubicBezTo>
                <a:cubicBezTo>
                  <a:pt x="2912204" y="2521030"/>
                  <a:pt x="2894793" y="2535968"/>
                  <a:pt x="2878666" y="2552095"/>
                </a:cubicBezTo>
                <a:lnTo>
                  <a:pt x="2854476" y="2576286"/>
                </a:lnTo>
                <a:cubicBezTo>
                  <a:pt x="2632730" y="2572254"/>
                  <a:pt x="2410753" y="2575084"/>
                  <a:pt x="2189238" y="2564190"/>
                </a:cubicBezTo>
                <a:cubicBezTo>
                  <a:pt x="2163770" y="2562937"/>
                  <a:pt x="2141404" y="2546184"/>
                  <a:pt x="2116666" y="2540000"/>
                </a:cubicBezTo>
                <a:lnTo>
                  <a:pt x="2068285" y="2527905"/>
                </a:lnTo>
                <a:cubicBezTo>
                  <a:pt x="2056190" y="2519841"/>
                  <a:pt x="2043829" y="2512163"/>
                  <a:pt x="2032000" y="2503714"/>
                </a:cubicBezTo>
                <a:cubicBezTo>
                  <a:pt x="2015596" y="2491997"/>
                  <a:pt x="2001122" y="2477430"/>
                  <a:pt x="1983619" y="2467429"/>
                </a:cubicBezTo>
                <a:cubicBezTo>
                  <a:pt x="1972549" y="2461103"/>
                  <a:pt x="1959052" y="2460355"/>
                  <a:pt x="1947333" y="2455333"/>
                </a:cubicBezTo>
                <a:cubicBezTo>
                  <a:pt x="1930760" y="2448230"/>
                  <a:pt x="1915079" y="2439206"/>
                  <a:pt x="1898952" y="2431143"/>
                </a:cubicBezTo>
                <a:cubicBezTo>
                  <a:pt x="1882825" y="2415016"/>
                  <a:pt x="1869548" y="2395413"/>
                  <a:pt x="1850571" y="2382762"/>
                </a:cubicBezTo>
                <a:cubicBezTo>
                  <a:pt x="1832506" y="2370718"/>
                  <a:pt x="1809514" y="2368281"/>
                  <a:pt x="1790095" y="2358571"/>
                </a:cubicBezTo>
                <a:cubicBezTo>
                  <a:pt x="1769068" y="2348058"/>
                  <a:pt x="1750362" y="2333349"/>
                  <a:pt x="1729619" y="2322286"/>
                </a:cubicBezTo>
                <a:cubicBezTo>
                  <a:pt x="1689846" y="2301074"/>
                  <a:pt x="1643865" y="2289968"/>
                  <a:pt x="1608666" y="2261809"/>
                </a:cubicBezTo>
                <a:cubicBezTo>
                  <a:pt x="1588507" y="2245682"/>
                  <a:pt x="1570327" y="2226711"/>
                  <a:pt x="1548190" y="2213429"/>
                </a:cubicBezTo>
                <a:cubicBezTo>
                  <a:pt x="1529572" y="2202258"/>
                  <a:pt x="1507479" y="2198222"/>
                  <a:pt x="1487714" y="2189238"/>
                </a:cubicBezTo>
                <a:cubicBezTo>
                  <a:pt x="1419859" y="2158394"/>
                  <a:pt x="1420879" y="2150832"/>
                  <a:pt x="1354666" y="2128762"/>
                </a:cubicBezTo>
                <a:cubicBezTo>
                  <a:pt x="1338896" y="2123505"/>
                  <a:pt x="1322323" y="2121041"/>
                  <a:pt x="1306285" y="2116667"/>
                </a:cubicBezTo>
                <a:cubicBezTo>
                  <a:pt x="1277968" y="2108944"/>
                  <a:pt x="1249733" y="2100910"/>
                  <a:pt x="1221619" y="2092476"/>
                </a:cubicBezTo>
                <a:cubicBezTo>
                  <a:pt x="1143616" y="2069075"/>
                  <a:pt x="1198949" y="2076857"/>
                  <a:pt x="1064381" y="2032000"/>
                </a:cubicBezTo>
                <a:cubicBezTo>
                  <a:pt x="1004613" y="2012077"/>
                  <a:pt x="969537" y="1999217"/>
                  <a:pt x="907143" y="1983619"/>
                </a:cubicBezTo>
                <a:cubicBezTo>
                  <a:pt x="887199" y="1978633"/>
                  <a:pt x="866825" y="1975556"/>
                  <a:pt x="846666" y="1971524"/>
                </a:cubicBezTo>
                <a:cubicBezTo>
                  <a:pt x="830539" y="1963460"/>
                  <a:pt x="815168" y="1953664"/>
                  <a:pt x="798285" y="1947333"/>
                </a:cubicBezTo>
                <a:cubicBezTo>
                  <a:pt x="782720" y="1941496"/>
                  <a:pt x="765249" y="1941632"/>
                  <a:pt x="749904" y="1935238"/>
                </a:cubicBezTo>
                <a:cubicBezTo>
                  <a:pt x="716617" y="1921368"/>
                  <a:pt x="686288" y="1901062"/>
                  <a:pt x="653143" y="1886857"/>
                </a:cubicBezTo>
                <a:lnTo>
                  <a:pt x="568476" y="1850571"/>
                </a:lnTo>
                <a:cubicBezTo>
                  <a:pt x="548317" y="1830412"/>
                  <a:pt x="529901" y="1808346"/>
                  <a:pt x="508000" y="1790095"/>
                </a:cubicBezTo>
                <a:cubicBezTo>
                  <a:pt x="444139" y="1736878"/>
                  <a:pt x="435910" y="1735907"/>
                  <a:pt x="374952" y="1705429"/>
                </a:cubicBezTo>
                <a:cubicBezTo>
                  <a:pt x="318477" y="1648954"/>
                  <a:pt x="356576" y="1691798"/>
                  <a:pt x="314476" y="1632857"/>
                </a:cubicBezTo>
                <a:cubicBezTo>
                  <a:pt x="302759" y="1616453"/>
                  <a:pt x="288874" y="1601571"/>
                  <a:pt x="278190" y="1584476"/>
                </a:cubicBezTo>
                <a:cubicBezTo>
                  <a:pt x="268634" y="1569186"/>
                  <a:pt x="265264" y="1550174"/>
                  <a:pt x="254000" y="1536095"/>
                </a:cubicBezTo>
                <a:cubicBezTo>
                  <a:pt x="232629" y="1509381"/>
                  <a:pt x="203091" y="1490001"/>
                  <a:pt x="181428" y="1463524"/>
                </a:cubicBezTo>
                <a:cubicBezTo>
                  <a:pt x="166541" y="1445329"/>
                  <a:pt x="156560" y="1423598"/>
                  <a:pt x="145143" y="1403048"/>
                </a:cubicBezTo>
                <a:cubicBezTo>
                  <a:pt x="123994" y="1364979"/>
                  <a:pt x="112293" y="1335607"/>
                  <a:pt x="96762" y="1294190"/>
                </a:cubicBezTo>
                <a:cubicBezTo>
                  <a:pt x="92285" y="1282252"/>
                  <a:pt x="88169" y="1270164"/>
                  <a:pt x="84666" y="1257905"/>
                </a:cubicBezTo>
                <a:cubicBezTo>
                  <a:pt x="59843" y="1171026"/>
                  <a:pt x="85406" y="1248770"/>
                  <a:pt x="60476" y="1149048"/>
                </a:cubicBezTo>
                <a:cubicBezTo>
                  <a:pt x="57384" y="1136679"/>
                  <a:pt x="51736" y="1125062"/>
                  <a:pt x="48381" y="1112762"/>
                </a:cubicBezTo>
                <a:cubicBezTo>
                  <a:pt x="39633" y="1080687"/>
                  <a:pt x="31039" y="1048534"/>
                  <a:pt x="24190" y="1016000"/>
                </a:cubicBezTo>
                <a:cubicBezTo>
                  <a:pt x="14904" y="971891"/>
                  <a:pt x="8063" y="927301"/>
                  <a:pt x="0" y="882952"/>
                </a:cubicBezTo>
                <a:cubicBezTo>
                  <a:pt x="4032" y="798285"/>
                  <a:pt x="5834" y="713483"/>
                  <a:pt x="12095" y="628952"/>
                </a:cubicBezTo>
                <a:cubicBezTo>
                  <a:pt x="13907" y="604495"/>
                  <a:pt x="17143" y="579871"/>
                  <a:pt x="24190" y="556381"/>
                </a:cubicBezTo>
                <a:cubicBezTo>
                  <a:pt x="29371" y="539111"/>
                  <a:pt x="41278" y="524573"/>
                  <a:pt x="48381" y="508000"/>
                </a:cubicBezTo>
                <a:cubicBezTo>
                  <a:pt x="53403" y="496281"/>
                  <a:pt x="56974" y="483973"/>
                  <a:pt x="60476" y="471714"/>
                </a:cubicBezTo>
                <a:cubicBezTo>
                  <a:pt x="65043" y="455730"/>
                  <a:pt x="66023" y="438612"/>
                  <a:pt x="72571" y="423333"/>
                </a:cubicBezTo>
                <a:cubicBezTo>
                  <a:pt x="78297" y="409972"/>
                  <a:pt x="88698" y="399143"/>
                  <a:pt x="96762" y="387048"/>
                </a:cubicBezTo>
                <a:cubicBezTo>
                  <a:pt x="104825" y="362857"/>
                  <a:pt x="99735" y="328620"/>
                  <a:pt x="120952" y="314476"/>
                </a:cubicBezTo>
                <a:cubicBezTo>
                  <a:pt x="180961" y="274471"/>
                  <a:pt x="146956" y="300567"/>
                  <a:pt x="217714" y="229809"/>
                </a:cubicBezTo>
                <a:cubicBezTo>
                  <a:pt x="229809" y="217714"/>
                  <a:pt x="244512" y="207756"/>
                  <a:pt x="254000" y="193524"/>
                </a:cubicBezTo>
                <a:cubicBezTo>
                  <a:pt x="262548" y="180702"/>
                  <a:pt x="285144" y="141667"/>
                  <a:pt x="302381" y="133048"/>
                </a:cubicBezTo>
                <a:cubicBezTo>
                  <a:pt x="317249" y="125614"/>
                  <a:pt x="334992" y="126209"/>
                  <a:pt x="350762" y="120952"/>
                </a:cubicBezTo>
                <a:cubicBezTo>
                  <a:pt x="359314" y="118101"/>
                  <a:pt x="366889" y="112889"/>
                  <a:pt x="374952" y="108857"/>
                </a:cubicBezTo>
                <a:lnTo>
                  <a:pt x="374952" y="108857"/>
                </a:lnTo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任意形状 21"/>
          <p:cNvSpPr/>
          <p:nvPr/>
        </p:nvSpPr>
        <p:spPr>
          <a:xfrm>
            <a:off x="4922762" y="1437929"/>
            <a:ext cx="3048000" cy="3934803"/>
          </a:xfrm>
          <a:custGeom>
            <a:avLst/>
            <a:gdLst>
              <a:gd name="connsiteX0" fmla="*/ 955524 w 3048000"/>
              <a:gd name="connsiteY0" fmla="*/ 1404 h 3934803"/>
              <a:gd name="connsiteX1" fmla="*/ 955524 w 3048000"/>
              <a:gd name="connsiteY1" fmla="*/ 1404 h 3934803"/>
              <a:gd name="connsiteX2" fmla="*/ 846667 w 3048000"/>
              <a:gd name="connsiteY2" fmla="*/ 61881 h 3934803"/>
              <a:gd name="connsiteX3" fmla="*/ 749905 w 3048000"/>
              <a:gd name="connsiteY3" fmla="*/ 182833 h 3934803"/>
              <a:gd name="connsiteX4" fmla="*/ 689428 w 3048000"/>
              <a:gd name="connsiteY4" fmla="*/ 255404 h 3934803"/>
              <a:gd name="connsiteX5" fmla="*/ 604762 w 3048000"/>
              <a:gd name="connsiteY5" fmla="*/ 412642 h 3934803"/>
              <a:gd name="connsiteX6" fmla="*/ 580571 w 3048000"/>
              <a:gd name="connsiteY6" fmla="*/ 448928 h 3934803"/>
              <a:gd name="connsiteX7" fmla="*/ 568476 w 3048000"/>
              <a:gd name="connsiteY7" fmla="*/ 497309 h 3934803"/>
              <a:gd name="connsiteX8" fmla="*/ 544286 w 3048000"/>
              <a:gd name="connsiteY8" fmla="*/ 533595 h 3934803"/>
              <a:gd name="connsiteX9" fmla="*/ 520095 w 3048000"/>
              <a:gd name="connsiteY9" fmla="*/ 581976 h 3934803"/>
              <a:gd name="connsiteX10" fmla="*/ 508000 w 3048000"/>
              <a:gd name="connsiteY10" fmla="*/ 618261 h 3934803"/>
              <a:gd name="connsiteX11" fmla="*/ 399143 w 3048000"/>
              <a:gd name="connsiteY11" fmla="*/ 811785 h 3934803"/>
              <a:gd name="connsiteX12" fmla="*/ 387048 w 3048000"/>
              <a:gd name="connsiteY12" fmla="*/ 848071 h 3934803"/>
              <a:gd name="connsiteX13" fmla="*/ 374952 w 3048000"/>
              <a:gd name="connsiteY13" fmla="*/ 896452 h 3934803"/>
              <a:gd name="connsiteX14" fmla="*/ 350762 w 3048000"/>
              <a:gd name="connsiteY14" fmla="*/ 956928 h 3934803"/>
              <a:gd name="connsiteX15" fmla="*/ 338667 w 3048000"/>
              <a:gd name="connsiteY15" fmla="*/ 993214 h 3934803"/>
              <a:gd name="connsiteX16" fmla="*/ 314476 w 3048000"/>
              <a:gd name="connsiteY16" fmla="*/ 1029500 h 3934803"/>
              <a:gd name="connsiteX17" fmla="*/ 278190 w 3048000"/>
              <a:gd name="connsiteY17" fmla="*/ 1186738 h 3934803"/>
              <a:gd name="connsiteX18" fmla="*/ 254000 w 3048000"/>
              <a:gd name="connsiteY18" fmla="*/ 1259309 h 3934803"/>
              <a:gd name="connsiteX19" fmla="*/ 241905 w 3048000"/>
              <a:gd name="connsiteY19" fmla="*/ 1356071 h 3934803"/>
              <a:gd name="connsiteX20" fmla="*/ 229809 w 3048000"/>
              <a:gd name="connsiteY20" fmla="*/ 1392357 h 3934803"/>
              <a:gd name="connsiteX21" fmla="*/ 205619 w 3048000"/>
              <a:gd name="connsiteY21" fmla="*/ 1489119 h 3934803"/>
              <a:gd name="connsiteX22" fmla="*/ 181428 w 3048000"/>
              <a:gd name="connsiteY22" fmla="*/ 1646357 h 3934803"/>
              <a:gd name="connsiteX23" fmla="*/ 169333 w 3048000"/>
              <a:gd name="connsiteY23" fmla="*/ 1706833 h 3934803"/>
              <a:gd name="connsiteX24" fmla="*/ 157238 w 3048000"/>
              <a:gd name="connsiteY24" fmla="*/ 1779404 h 3934803"/>
              <a:gd name="connsiteX25" fmla="*/ 133048 w 3048000"/>
              <a:gd name="connsiteY25" fmla="*/ 1876166 h 3934803"/>
              <a:gd name="connsiteX26" fmla="*/ 120952 w 3048000"/>
              <a:gd name="connsiteY26" fmla="*/ 1972928 h 3934803"/>
              <a:gd name="connsiteX27" fmla="*/ 96762 w 3048000"/>
              <a:gd name="connsiteY27" fmla="*/ 2045500 h 3934803"/>
              <a:gd name="connsiteX28" fmla="*/ 72571 w 3048000"/>
              <a:gd name="connsiteY28" fmla="*/ 2190642 h 3934803"/>
              <a:gd name="connsiteX29" fmla="*/ 60476 w 3048000"/>
              <a:gd name="connsiteY29" fmla="*/ 2263214 h 3934803"/>
              <a:gd name="connsiteX30" fmla="*/ 36286 w 3048000"/>
              <a:gd name="connsiteY30" fmla="*/ 2347881 h 3934803"/>
              <a:gd name="connsiteX31" fmla="*/ 24190 w 3048000"/>
              <a:gd name="connsiteY31" fmla="*/ 2384166 h 3934803"/>
              <a:gd name="connsiteX32" fmla="*/ 12095 w 3048000"/>
              <a:gd name="connsiteY32" fmla="*/ 2456738 h 3934803"/>
              <a:gd name="connsiteX33" fmla="*/ 0 w 3048000"/>
              <a:gd name="connsiteY33" fmla="*/ 2517214 h 3934803"/>
              <a:gd name="connsiteX34" fmla="*/ 36286 w 3048000"/>
              <a:gd name="connsiteY34" fmla="*/ 2650261 h 3934803"/>
              <a:gd name="connsiteX35" fmla="*/ 60476 w 3048000"/>
              <a:gd name="connsiteY35" fmla="*/ 2686547 h 3934803"/>
              <a:gd name="connsiteX36" fmla="*/ 84667 w 3048000"/>
              <a:gd name="connsiteY36" fmla="*/ 2771214 h 3934803"/>
              <a:gd name="connsiteX37" fmla="*/ 108857 w 3048000"/>
              <a:gd name="connsiteY37" fmla="*/ 2807500 h 3934803"/>
              <a:gd name="connsiteX38" fmla="*/ 133048 w 3048000"/>
              <a:gd name="connsiteY38" fmla="*/ 2855881 h 3934803"/>
              <a:gd name="connsiteX39" fmla="*/ 157238 w 3048000"/>
              <a:gd name="connsiteY39" fmla="*/ 2940547 h 3934803"/>
              <a:gd name="connsiteX40" fmla="*/ 169333 w 3048000"/>
              <a:gd name="connsiteY40" fmla="*/ 2976833 h 3934803"/>
              <a:gd name="connsiteX41" fmla="*/ 229809 w 3048000"/>
              <a:gd name="connsiteY41" fmla="*/ 3073595 h 3934803"/>
              <a:gd name="connsiteX42" fmla="*/ 290286 w 3048000"/>
              <a:gd name="connsiteY42" fmla="*/ 3206642 h 3934803"/>
              <a:gd name="connsiteX43" fmla="*/ 314476 w 3048000"/>
              <a:gd name="connsiteY43" fmla="*/ 3230833 h 3934803"/>
              <a:gd name="connsiteX44" fmla="*/ 387048 w 3048000"/>
              <a:gd name="connsiteY44" fmla="*/ 3327595 h 3934803"/>
              <a:gd name="connsiteX45" fmla="*/ 423333 w 3048000"/>
              <a:gd name="connsiteY45" fmla="*/ 3339690 h 3934803"/>
              <a:gd name="connsiteX46" fmla="*/ 483809 w 3048000"/>
              <a:gd name="connsiteY46" fmla="*/ 3400166 h 3934803"/>
              <a:gd name="connsiteX47" fmla="*/ 508000 w 3048000"/>
              <a:gd name="connsiteY47" fmla="*/ 3424357 h 3934803"/>
              <a:gd name="connsiteX48" fmla="*/ 592667 w 3048000"/>
              <a:gd name="connsiteY48" fmla="*/ 3472738 h 3934803"/>
              <a:gd name="connsiteX49" fmla="*/ 665238 w 3048000"/>
              <a:gd name="connsiteY49" fmla="*/ 3496928 h 3934803"/>
              <a:gd name="connsiteX50" fmla="*/ 713619 w 3048000"/>
              <a:gd name="connsiteY50" fmla="*/ 3533214 h 3934803"/>
              <a:gd name="connsiteX51" fmla="*/ 762000 w 3048000"/>
              <a:gd name="connsiteY51" fmla="*/ 3545309 h 3934803"/>
              <a:gd name="connsiteX52" fmla="*/ 810381 w 3048000"/>
              <a:gd name="connsiteY52" fmla="*/ 3569500 h 3934803"/>
              <a:gd name="connsiteX53" fmla="*/ 870857 w 3048000"/>
              <a:gd name="connsiteY53" fmla="*/ 3617881 h 3934803"/>
              <a:gd name="connsiteX54" fmla="*/ 931333 w 3048000"/>
              <a:gd name="connsiteY54" fmla="*/ 3654166 h 3934803"/>
              <a:gd name="connsiteX55" fmla="*/ 1028095 w 3048000"/>
              <a:gd name="connsiteY55" fmla="*/ 3714642 h 3934803"/>
              <a:gd name="connsiteX56" fmla="*/ 1100667 w 3048000"/>
              <a:gd name="connsiteY56" fmla="*/ 3763023 h 3934803"/>
              <a:gd name="connsiteX57" fmla="*/ 1197428 w 3048000"/>
              <a:gd name="connsiteY57" fmla="*/ 3811404 h 3934803"/>
              <a:gd name="connsiteX58" fmla="*/ 1318381 w 3048000"/>
              <a:gd name="connsiteY58" fmla="*/ 3859785 h 3934803"/>
              <a:gd name="connsiteX59" fmla="*/ 1439333 w 3048000"/>
              <a:gd name="connsiteY59" fmla="*/ 3871881 h 3934803"/>
              <a:gd name="connsiteX60" fmla="*/ 1511905 w 3048000"/>
              <a:gd name="connsiteY60" fmla="*/ 3883976 h 3934803"/>
              <a:gd name="connsiteX61" fmla="*/ 1572381 w 3048000"/>
              <a:gd name="connsiteY61" fmla="*/ 3908166 h 3934803"/>
              <a:gd name="connsiteX62" fmla="*/ 1983619 w 3048000"/>
              <a:gd name="connsiteY62" fmla="*/ 3932357 h 3934803"/>
              <a:gd name="connsiteX63" fmla="*/ 2273905 w 3048000"/>
              <a:gd name="connsiteY63" fmla="*/ 3920261 h 3934803"/>
              <a:gd name="connsiteX64" fmla="*/ 2334381 w 3048000"/>
              <a:gd name="connsiteY64" fmla="*/ 3896071 h 3934803"/>
              <a:gd name="connsiteX65" fmla="*/ 2431143 w 3048000"/>
              <a:gd name="connsiteY65" fmla="*/ 3859785 h 3934803"/>
              <a:gd name="connsiteX66" fmla="*/ 2552095 w 3048000"/>
              <a:gd name="connsiteY66" fmla="*/ 3702547 h 3934803"/>
              <a:gd name="connsiteX67" fmla="*/ 2588381 w 3048000"/>
              <a:gd name="connsiteY67" fmla="*/ 3654166 h 3934803"/>
              <a:gd name="connsiteX68" fmla="*/ 2624667 w 3048000"/>
              <a:gd name="connsiteY68" fmla="*/ 3581595 h 3934803"/>
              <a:gd name="connsiteX69" fmla="*/ 2648857 w 3048000"/>
              <a:gd name="connsiteY69" fmla="*/ 3545309 h 3934803"/>
              <a:gd name="connsiteX70" fmla="*/ 2673048 w 3048000"/>
              <a:gd name="connsiteY70" fmla="*/ 3484833 h 3934803"/>
              <a:gd name="connsiteX71" fmla="*/ 2709333 w 3048000"/>
              <a:gd name="connsiteY71" fmla="*/ 3351785 h 3934803"/>
              <a:gd name="connsiteX72" fmla="*/ 2733524 w 3048000"/>
              <a:gd name="connsiteY72" fmla="*/ 3291309 h 3934803"/>
              <a:gd name="connsiteX73" fmla="*/ 2781905 w 3048000"/>
              <a:gd name="connsiteY73" fmla="*/ 3121976 h 3934803"/>
              <a:gd name="connsiteX74" fmla="*/ 2818190 w 3048000"/>
              <a:gd name="connsiteY74" fmla="*/ 3061500 h 3934803"/>
              <a:gd name="connsiteX75" fmla="*/ 2854476 w 3048000"/>
              <a:gd name="connsiteY75" fmla="*/ 2928452 h 3934803"/>
              <a:gd name="connsiteX76" fmla="*/ 2866571 w 3048000"/>
              <a:gd name="connsiteY76" fmla="*/ 2855881 h 3934803"/>
              <a:gd name="connsiteX77" fmla="*/ 2890762 w 3048000"/>
              <a:gd name="connsiteY77" fmla="*/ 2795404 h 3934803"/>
              <a:gd name="connsiteX78" fmla="*/ 2939143 w 3048000"/>
              <a:gd name="connsiteY78" fmla="*/ 2638166 h 3934803"/>
              <a:gd name="connsiteX79" fmla="*/ 2999619 w 3048000"/>
              <a:gd name="connsiteY79" fmla="*/ 2432547 h 3934803"/>
              <a:gd name="connsiteX80" fmla="*/ 3048000 w 3048000"/>
              <a:gd name="connsiteY80" fmla="*/ 2190642 h 3934803"/>
              <a:gd name="connsiteX81" fmla="*/ 3023809 w 3048000"/>
              <a:gd name="connsiteY81" fmla="*/ 1356071 h 3934803"/>
              <a:gd name="connsiteX82" fmla="*/ 2987524 w 3048000"/>
              <a:gd name="connsiteY82" fmla="*/ 1235119 h 3934803"/>
              <a:gd name="connsiteX83" fmla="*/ 2866571 w 3048000"/>
              <a:gd name="connsiteY83" fmla="*/ 920642 h 3934803"/>
              <a:gd name="connsiteX84" fmla="*/ 2842381 w 3048000"/>
              <a:gd name="connsiteY84" fmla="*/ 884357 h 3934803"/>
              <a:gd name="connsiteX85" fmla="*/ 2806095 w 3048000"/>
              <a:gd name="connsiteY85" fmla="*/ 811785 h 3934803"/>
              <a:gd name="connsiteX86" fmla="*/ 2757714 w 3048000"/>
              <a:gd name="connsiteY86" fmla="*/ 775500 h 3934803"/>
              <a:gd name="connsiteX87" fmla="*/ 2648857 w 3048000"/>
              <a:gd name="connsiteY87" fmla="*/ 678738 h 3934803"/>
              <a:gd name="connsiteX88" fmla="*/ 2576286 w 3048000"/>
              <a:gd name="connsiteY88" fmla="*/ 618261 h 3934803"/>
              <a:gd name="connsiteX89" fmla="*/ 2527905 w 3048000"/>
              <a:gd name="connsiteY89" fmla="*/ 581976 h 3934803"/>
              <a:gd name="connsiteX90" fmla="*/ 2419048 w 3048000"/>
              <a:gd name="connsiteY90" fmla="*/ 509404 h 3934803"/>
              <a:gd name="connsiteX91" fmla="*/ 2382762 w 3048000"/>
              <a:gd name="connsiteY91" fmla="*/ 461023 h 3934803"/>
              <a:gd name="connsiteX92" fmla="*/ 2273905 w 3048000"/>
              <a:gd name="connsiteY92" fmla="*/ 400547 h 3934803"/>
              <a:gd name="connsiteX93" fmla="*/ 2201333 w 3048000"/>
              <a:gd name="connsiteY93" fmla="*/ 352166 h 3934803"/>
              <a:gd name="connsiteX94" fmla="*/ 2104571 w 3048000"/>
              <a:gd name="connsiteY94" fmla="*/ 279595 h 3934803"/>
              <a:gd name="connsiteX95" fmla="*/ 2007809 w 3048000"/>
              <a:gd name="connsiteY95" fmla="*/ 231214 h 3934803"/>
              <a:gd name="connsiteX96" fmla="*/ 1971524 w 3048000"/>
              <a:gd name="connsiteY96" fmla="*/ 207023 h 3934803"/>
              <a:gd name="connsiteX97" fmla="*/ 1874762 w 3048000"/>
              <a:gd name="connsiteY97" fmla="*/ 170738 h 3934803"/>
              <a:gd name="connsiteX98" fmla="*/ 1705428 w 3048000"/>
              <a:gd name="connsiteY98" fmla="*/ 98166 h 3934803"/>
              <a:gd name="connsiteX99" fmla="*/ 1657048 w 3048000"/>
              <a:gd name="connsiteY99" fmla="*/ 86071 h 3934803"/>
              <a:gd name="connsiteX100" fmla="*/ 1330476 w 3048000"/>
              <a:gd name="connsiteY100" fmla="*/ 73976 h 3934803"/>
              <a:gd name="connsiteX101" fmla="*/ 1197428 w 3048000"/>
              <a:gd name="connsiteY101" fmla="*/ 49785 h 3934803"/>
              <a:gd name="connsiteX102" fmla="*/ 1149048 w 3048000"/>
              <a:gd name="connsiteY102" fmla="*/ 37690 h 3934803"/>
              <a:gd name="connsiteX103" fmla="*/ 1064381 w 3048000"/>
              <a:gd name="connsiteY103" fmla="*/ 1404 h 3934803"/>
              <a:gd name="connsiteX104" fmla="*/ 955524 w 3048000"/>
              <a:gd name="connsiteY104" fmla="*/ 1404 h 393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048000" h="3934803">
                <a:moveTo>
                  <a:pt x="955524" y="1404"/>
                </a:moveTo>
                <a:lnTo>
                  <a:pt x="955524" y="1404"/>
                </a:lnTo>
                <a:cubicBezTo>
                  <a:pt x="919238" y="21563"/>
                  <a:pt x="879307" y="36236"/>
                  <a:pt x="846667" y="61881"/>
                </a:cubicBezTo>
                <a:cubicBezTo>
                  <a:pt x="815370" y="86472"/>
                  <a:pt x="778141" y="149891"/>
                  <a:pt x="749905" y="182833"/>
                </a:cubicBezTo>
                <a:cubicBezTo>
                  <a:pt x="717808" y="220279"/>
                  <a:pt x="710812" y="212636"/>
                  <a:pt x="689428" y="255404"/>
                </a:cubicBezTo>
                <a:cubicBezTo>
                  <a:pt x="609145" y="415970"/>
                  <a:pt x="750265" y="183996"/>
                  <a:pt x="604762" y="412642"/>
                </a:cubicBezTo>
                <a:cubicBezTo>
                  <a:pt x="596957" y="424906"/>
                  <a:pt x="580571" y="448928"/>
                  <a:pt x="580571" y="448928"/>
                </a:cubicBezTo>
                <a:cubicBezTo>
                  <a:pt x="576539" y="465055"/>
                  <a:pt x="575024" y="482030"/>
                  <a:pt x="568476" y="497309"/>
                </a:cubicBezTo>
                <a:cubicBezTo>
                  <a:pt x="562750" y="510670"/>
                  <a:pt x="551498" y="520974"/>
                  <a:pt x="544286" y="533595"/>
                </a:cubicBezTo>
                <a:cubicBezTo>
                  <a:pt x="535340" y="549250"/>
                  <a:pt x="527198" y="565403"/>
                  <a:pt x="520095" y="581976"/>
                </a:cubicBezTo>
                <a:cubicBezTo>
                  <a:pt x="515073" y="593694"/>
                  <a:pt x="514192" y="607116"/>
                  <a:pt x="508000" y="618261"/>
                </a:cubicBezTo>
                <a:cubicBezTo>
                  <a:pt x="455765" y="712284"/>
                  <a:pt x="439830" y="689721"/>
                  <a:pt x="399143" y="811785"/>
                </a:cubicBezTo>
                <a:cubicBezTo>
                  <a:pt x="395111" y="823880"/>
                  <a:pt x="390551" y="835812"/>
                  <a:pt x="387048" y="848071"/>
                </a:cubicBezTo>
                <a:cubicBezTo>
                  <a:pt x="382481" y="864055"/>
                  <a:pt x="380209" y="880682"/>
                  <a:pt x="374952" y="896452"/>
                </a:cubicBezTo>
                <a:cubicBezTo>
                  <a:pt x="368086" y="917049"/>
                  <a:pt x="358385" y="936599"/>
                  <a:pt x="350762" y="956928"/>
                </a:cubicBezTo>
                <a:cubicBezTo>
                  <a:pt x="346285" y="968866"/>
                  <a:pt x="344369" y="981810"/>
                  <a:pt x="338667" y="993214"/>
                </a:cubicBezTo>
                <a:cubicBezTo>
                  <a:pt x="332166" y="1006216"/>
                  <a:pt x="322540" y="1017405"/>
                  <a:pt x="314476" y="1029500"/>
                </a:cubicBezTo>
                <a:cubicBezTo>
                  <a:pt x="304880" y="1077479"/>
                  <a:pt x="292781" y="1142965"/>
                  <a:pt x="278190" y="1186738"/>
                </a:cubicBezTo>
                <a:lnTo>
                  <a:pt x="254000" y="1259309"/>
                </a:lnTo>
                <a:cubicBezTo>
                  <a:pt x="249968" y="1291563"/>
                  <a:pt x="247720" y="1324090"/>
                  <a:pt x="241905" y="1356071"/>
                </a:cubicBezTo>
                <a:cubicBezTo>
                  <a:pt x="239624" y="1368615"/>
                  <a:pt x="233164" y="1380057"/>
                  <a:pt x="229809" y="1392357"/>
                </a:cubicBezTo>
                <a:cubicBezTo>
                  <a:pt x="221061" y="1424432"/>
                  <a:pt x="210321" y="1456207"/>
                  <a:pt x="205619" y="1489119"/>
                </a:cubicBezTo>
                <a:cubicBezTo>
                  <a:pt x="196555" y="1552566"/>
                  <a:pt x="192620" y="1584803"/>
                  <a:pt x="181428" y="1646357"/>
                </a:cubicBezTo>
                <a:cubicBezTo>
                  <a:pt x="177750" y="1666583"/>
                  <a:pt x="173010" y="1686607"/>
                  <a:pt x="169333" y="1706833"/>
                </a:cubicBezTo>
                <a:cubicBezTo>
                  <a:pt x="164946" y="1730961"/>
                  <a:pt x="162558" y="1755464"/>
                  <a:pt x="157238" y="1779404"/>
                </a:cubicBezTo>
                <a:cubicBezTo>
                  <a:pt x="131482" y="1895307"/>
                  <a:pt x="159188" y="1706258"/>
                  <a:pt x="133048" y="1876166"/>
                </a:cubicBezTo>
                <a:cubicBezTo>
                  <a:pt x="128105" y="1908293"/>
                  <a:pt x="127763" y="1941145"/>
                  <a:pt x="120952" y="1972928"/>
                </a:cubicBezTo>
                <a:cubicBezTo>
                  <a:pt x="115609" y="1997861"/>
                  <a:pt x="102294" y="2020608"/>
                  <a:pt x="96762" y="2045500"/>
                </a:cubicBezTo>
                <a:cubicBezTo>
                  <a:pt x="86122" y="2093380"/>
                  <a:pt x="80635" y="2142261"/>
                  <a:pt x="72571" y="2190642"/>
                </a:cubicBezTo>
                <a:cubicBezTo>
                  <a:pt x="68539" y="2214833"/>
                  <a:pt x="68231" y="2239948"/>
                  <a:pt x="60476" y="2263214"/>
                </a:cubicBezTo>
                <a:cubicBezTo>
                  <a:pt x="31468" y="2350242"/>
                  <a:pt x="66672" y="2241534"/>
                  <a:pt x="36286" y="2347881"/>
                </a:cubicBezTo>
                <a:cubicBezTo>
                  <a:pt x="32783" y="2360140"/>
                  <a:pt x="28222" y="2372071"/>
                  <a:pt x="24190" y="2384166"/>
                </a:cubicBezTo>
                <a:cubicBezTo>
                  <a:pt x="20158" y="2408357"/>
                  <a:pt x="16482" y="2432609"/>
                  <a:pt x="12095" y="2456738"/>
                </a:cubicBezTo>
                <a:cubicBezTo>
                  <a:pt x="8418" y="2476964"/>
                  <a:pt x="0" y="2496656"/>
                  <a:pt x="0" y="2517214"/>
                </a:cubicBezTo>
                <a:cubicBezTo>
                  <a:pt x="0" y="2579503"/>
                  <a:pt x="8607" y="2601823"/>
                  <a:pt x="36286" y="2650261"/>
                </a:cubicBezTo>
                <a:cubicBezTo>
                  <a:pt x="43498" y="2662882"/>
                  <a:pt x="53975" y="2673545"/>
                  <a:pt x="60476" y="2686547"/>
                </a:cubicBezTo>
                <a:cubicBezTo>
                  <a:pt x="84009" y="2733614"/>
                  <a:pt x="61419" y="2716969"/>
                  <a:pt x="84667" y="2771214"/>
                </a:cubicBezTo>
                <a:cubicBezTo>
                  <a:pt x="90393" y="2784575"/>
                  <a:pt x="101645" y="2794879"/>
                  <a:pt x="108857" y="2807500"/>
                </a:cubicBezTo>
                <a:cubicBezTo>
                  <a:pt x="117803" y="2823155"/>
                  <a:pt x="125945" y="2839308"/>
                  <a:pt x="133048" y="2855881"/>
                </a:cubicBezTo>
                <a:cubicBezTo>
                  <a:pt x="145476" y="2884880"/>
                  <a:pt x="148470" y="2909860"/>
                  <a:pt x="157238" y="2940547"/>
                </a:cubicBezTo>
                <a:cubicBezTo>
                  <a:pt x="160740" y="2952806"/>
                  <a:pt x="163228" y="2965640"/>
                  <a:pt x="169333" y="2976833"/>
                </a:cubicBezTo>
                <a:cubicBezTo>
                  <a:pt x="187546" y="3010224"/>
                  <a:pt x="217781" y="3037512"/>
                  <a:pt x="229809" y="3073595"/>
                </a:cubicBezTo>
                <a:cubicBezTo>
                  <a:pt x="252504" y="3141677"/>
                  <a:pt x="249115" y="3149002"/>
                  <a:pt x="290286" y="3206642"/>
                </a:cubicBezTo>
                <a:cubicBezTo>
                  <a:pt x="296914" y="3215921"/>
                  <a:pt x="307352" y="3221928"/>
                  <a:pt x="314476" y="3230833"/>
                </a:cubicBezTo>
                <a:cubicBezTo>
                  <a:pt x="345135" y="3269157"/>
                  <a:pt x="343531" y="3290295"/>
                  <a:pt x="387048" y="3327595"/>
                </a:cubicBezTo>
                <a:cubicBezTo>
                  <a:pt x="396728" y="3335892"/>
                  <a:pt x="411238" y="3335658"/>
                  <a:pt x="423333" y="3339690"/>
                </a:cubicBezTo>
                <a:lnTo>
                  <a:pt x="483809" y="3400166"/>
                </a:lnTo>
                <a:cubicBezTo>
                  <a:pt x="491873" y="3408230"/>
                  <a:pt x="498511" y="3418031"/>
                  <a:pt x="508000" y="3424357"/>
                </a:cubicBezTo>
                <a:cubicBezTo>
                  <a:pt x="540727" y="3446175"/>
                  <a:pt x="554306" y="3457394"/>
                  <a:pt x="592667" y="3472738"/>
                </a:cubicBezTo>
                <a:cubicBezTo>
                  <a:pt x="616342" y="3482208"/>
                  <a:pt x="665238" y="3496928"/>
                  <a:pt x="665238" y="3496928"/>
                </a:cubicBezTo>
                <a:cubicBezTo>
                  <a:pt x="681365" y="3509023"/>
                  <a:pt x="695588" y="3524199"/>
                  <a:pt x="713619" y="3533214"/>
                </a:cubicBezTo>
                <a:cubicBezTo>
                  <a:pt x="728487" y="3540648"/>
                  <a:pt x="746435" y="3539472"/>
                  <a:pt x="762000" y="3545309"/>
                </a:cubicBezTo>
                <a:cubicBezTo>
                  <a:pt x="778883" y="3551640"/>
                  <a:pt x="794726" y="3560554"/>
                  <a:pt x="810381" y="3569500"/>
                </a:cubicBezTo>
                <a:cubicBezTo>
                  <a:pt x="913532" y="3628443"/>
                  <a:pt x="791378" y="3561110"/>
                  <a:pt x="870857" y="3617881"/>
                </a:cubicBezTo>
                <a:cubicBezTo>
                  <a:pt x="889987" y="3631545"/>
                  <a:pt x="911773" y="3641126"/>
                  <a:pt x="931333" y="3654166"/>
                </a:cubicBezTo>
                <a:cubicBezTo>
                  <a:pt x="1025543" y="3716972"/>
                  <a:pt x="933595" y="3667393"/>
                  <a:pt x="1028095" y="3714642"/>
                </a:cubicBezTo>
                <a:cubicBezTo>
                  <a:pt x="1071212" y="3757759"/>
                  <a:pt x="1032320" y="3723967"/>
                  <a:pt x="1100667" y="3763023"/>
                </a:cubicBezTo>
                <a:cubicBezTo>
                  <a:pt x="1213125" y="3827285"/>
                  <a:pt x="1036667" y="3739954"/>
                  <a:pt x="1197428" y="3811404"/>
                </a:cubicBezTo>
                <a:cubicBezTo>
                  <a:pt x="1248023" y="3833891"/>
                  <a:pt x="1257827" y="3848431"/>
                  <a:pt x="1318381" y="3859785"/>
                </a:cubicBezTo>
                <a:cubicBezTo>
                  <a:pt x="1358205" y="3867252"/>
                  <a:pt x="1399127" y="3866855"/>
                  <a:pt x="1439333" y="3871881"/>
                </a:cubicBezTo>
                <a:cubicBezTo>
                  <a:pt x="1463668" y="3874923"/>
                  <a:pt x="1487714" y="3879944"/>
                  <a:pt x="1511905" y="3883976"/>
                </a:cubicBezTo>
                <a:cubicBezTo>
                  <a:pt x="1532064" y="3892039"/>
                  <a:pt x="1551784" y="3901300"/>
                  <a:pt x="1572381" y="3908166"/>
                </a:cubicBezTo>
                <a:cubicBezTo>
                  <a:pt x="1692116" y="3948077"/>
                  <a:pt x="1939417" y="3930884"/>
                  <a:pt x="1983619" y="3932357"/>
                </a:cubicBezTo>
                <a:cubicBezTo>
                  <a:pt x="2080381" y="3928325"/>
                  <a:pt x="2177573" y="3930226"/>
                  <a:pt x="2273905" y="3920261"/>
                </a:cubicBezTo>
                <a:cubicBezTo>
                  <a:pt x="2295501" y="3918027"/>
                  <a:pt x="2314052" y="3903694"/>
                  <a:pt x="2334381" y="3896071"/>
                </a:cubicBezTo>
                <a:cubicBezTo>
                  <a:pt x="2486007" y="3839213"/>
                  <a:pt x="2197490" y="3953248"/>
                  <a:pt x="2431143" y="3859785"/>
                </a:cubicBezTo>
                <a:cubicBezTo>
                  <a:pt x="2528185" y="3735016"/>
                  <a:pt x="2488228" y="3787703"/>
                  <a:pt x="2552095" y="3702547"/>
                </a:cubicBezTo>
                <a:cubicBezTo>
                  <a:pt x="2564190" y="3686420"/>
                  <a:pt x="2579366" y="3672197"/>
                  <a:pt x="2588381" y="3654166"/>
                </a:cubicBezTo>
                <a:cubicBezTo>
                  <a:pt x="2600476" y="3629976"/>
                  <a:pt x="2611532" y="3605237"/>
                  <a:pt x="2624667" y="3581595"/>
                </a:cubicBezTo>
                <a:cubicBezTo>
                  <a:pt x="2631727" y="3568888"/>
                  <a:pt x="2642356" y="3558311"/>
                  <a:pt x="2648857" y="3545309"/>
                </a:cubicBezTo>
                <a:cubicBezTo>
                  <a:pt x="2658567" y="3525890"/>
                  <a:pt x="2664984" y="3504992"/>
                  <a:pt x="2673048" y="3484833"/>
                </a:cubicBezTo>
                <a:cubicBezTo>
                  <a:pt x="2687394" y="3413103"/>
                  <a:pt x="2682053" y="3426805"/>
                  <a:pt x="2709333" y="3351785"/>
                </a:cubicBezTo>
                <a:cubicBezTo>
                  <a:pt x="2716753" y="3331381"/>
                  <a:pt x="2727139" y="3312061"/>
                  <a:pt x="2733524" y="3291309"/>
                </a:cubicBezTo>
                <a:cubicBezTo>
                  <a:pt x="2751124" y="3234108"/>
                  <a:pt x="2756997" y="3176773"/>
                  <a:pt x="2781905" y="3121976"/>
                </a:cubicBezTo>
                <a:cubicBezTo>
                  <a:pt x="2791633" y="3100574"/>
                  <a:pt x="2808462" y="3082902"/>
                  <a:pt x="2818190" y="3061500"/>
                </a:cubicBezTo>
                <a:cubicBezTo>
                  <a:pt x="2838229" y="3017413"/>
                  <a:pt x="2845969" y="2975243"/>
                  <a:pt x="2854476" y="2928452"/>
                </a:cubicBezTo>
                <a:cubicBezTo>
                  <a:pt x="2858863" y="2904324"/>
                  <a:pt x="2860118" y="2879541"/>
                  <a:pt x="2866571" y="2855881"/>
                </a:cubicBezTo>
                <a:cubicBezTo>
                  <a:pt x="2872284" y="2834934"/>
                  <a:pt x="2883342" y="2815809"/>
                  <a:pt x="2890762" y="2795404"/>
                </a:cubicBezTo>
                <a:cubicBezTo>
                  <a:pt x="2923699" y="2704828"/>
                  <a:pt x="2908563" y="2736023"/>
                  <a:pt x="2939143" y="2638166"/>
                </a:cubicBezTo>
                <a:cubicBezTo>
                  <a:pt x="2974819" y="2524003"/>
                  <a:pt x="2975819" y="2543611"/>
                  <a:pt x="2999619" y="2432547"/>
                </a:cubicBezTo>
                <a:cubicBezTo>
                  <a:pt x="3016849" y="2352140"/>
                  <a:pt x="3048000" y="2190642"/>
                  <a:pt x="3048000" y="2190642"/>
                </a:cubicBezTo>
                <a:cubicBezTo>
                  <a:pt x="3039936" y="1912452"/>
                  <a:pt x="3041388" y="1633822"/>
                  <a:pt x="3023809" y="1356071"/>
                </a:cubicBezTo>
                <a:cubicBezTo>
                  <a:pt x="3021150" y="1314063"/>
                  <a:pt x="3001246" y="1274912"/>
                  <a:pt x="2987524" y="1235119"/>
                </a:cubicBezTo>
                <a:cubicBezTo>
                  <a:pt x="2979301" y="1211272"/>
                  <a:pt x="2902271" y="992042"/>
                  <a:pt x="2866571" y="920642"/>
                </a:cubicBezTo>
                <a:cubicBezTo>
                  <a:pt x="2860070" y="907640"/>
                  <a:pt x="2849440" y="897064"/>
                  <a:pt x="2842381" y="884357"/>
                </a:cubicBezTo>
                <a:cubicBezTo>
                  <a:pt x="2829246" y="860715"/>
                  <a:pt x="2822700" y="833134"/>
                  <a:pt x="2806095" y="811785"/>
                </a:cubicBezTo>
                <a:cubicBezTo>
                  <a:pt x="2793719" y="795873"/>
                  <a:pt x="2772698" y="788985"/>
                  <a:pt x="2757714" y="775500"/>
                </a:cubicBezTo>
                <a:cubicBezTo>
                  <a:pt x="2639356" y="668977"/>
                  <a:pt x="2728696" y="731963"/>
                  <a:pt x="2648857" y="678738"/>
                </a:cubicBezTo>
                <a:cubicBezTo>
                  <a:pt x="2607597" y="616846"/>
                  <a:pt x="2646437" y="662105"/>
                  <a:pt x="2576286" y="618261"/>
                </a:cubicBezTo>
                <a:cubicBezTo>
                  <a:pt x="2559192" y="607577"/>
                  <a:pt x="2544678" y="593158"/>
                  <a:pt x="2527905" y="581976"/>
                </a:cubicBezTo>
                <a:cubicBezTo>
                  <a:pt x="2493352" y="558941"/>
                  <a:pt x="2449184" y="539540"/>
                  <a:pt x="2419048" y="509404"/>
                </a:cubicBezTo>
                <a:cubicBezTo>
                  <a:pt x="2404794" y="495149"/>
                  <a:pt x="2397933" y="474298"/>
                  <a:pt x="2382762" y="461023"/>
                </a:cubicBezTo>
                <a:cubicBezTo>
                  <a:pt x="2349859" y="432234"/>
                  <a:pt x="2310306" y="422388"/>
                  <a:pt x="2273905" y="400547"/>
                </a:cubicBezTo>
                <a:cubicBezTo>
                  <a:pt x="2248975" y="385589"/>
                  <a:pt x="2224592" y="369610"/>
                  <a:pt x="2201333" y="352166"/>
                </a:cubicBezTo>
                <a:cubicBezTo>
                  <a:pt x="2169079" y="327976"/>
                  <a:pt x="2140632" y="297625"/>
                  <a:pt x="2104571" y="279595"/>
                </a:cubicBezTo>
                <a:cubicBezTo>
                  <a:pt x="2072317" y="263468"/>
                  <a:pt x="2037813" y="251218"/>
                  <a:pt x="2007809" y="231214"/>
                </a:cubicBezTo>
                <a:cubicBezTo>
                  <a:pt x="1995714" y="223150"/>
                  <a:pt x="1984526" y="213524"/>
                  <a:pt x="1971524" y="207023"/>
                </a:cubicBezTo>
                <a:cubicBezTo>
                  <a:pt x="1800008" y="121264"/>
                  <a:pt x="1989899" y="223073"/>
                  <a:pt x="1874762" y="170738"/>
                </a:cubicBezTo>
                <a:cubicBezTo>
                  <a:pt x="1752596" y="115208"/>
                  <a:pt x="1814047" y="130752"/>
                  <a:pt x="1705428" y="98166"/>
                </a:cubicBezTo>
                <a:cubicBezTo>
                  <a:pt x="1689506" y="93389"/>
                  <a:pt x="1673637" y="87141"/>
                  <a:pt x="1657048" y="86071"/>
                </a:cubicBezTo>
                <a:cubicBezTo>
                  <a:pt x="1548342" y="79058"/>
                  <a:pt x="1439333" y="78008"/>
                  <a:pt x="1330476" y="73976"/>
                </a:cubicBezTo>
                <a:cubicBezTo>
                  <a:pt x="1277944" y="65221"/>
                  <a:pt x="1248155" y="61058"/>
                  <a:pt x="1197428" y="49785"/>
                </a:cubicBezTo>
                <a:cubicBezTo>
                  <a:pt x="1181201" y="46179"/>
                  <a:pt x="1164613" y="43527"/>
                  <a:pt x="1149048" y="37690"/>
                </a:cubicBezTo>
                <a:cubicBezTo>
                  <a:pt x="1129794" y="30470"/>
                  <a:pt x="1089112" y="3171"/>
                  <a:pt x="1064381" y="1404"/>
                </a:cubicBezTo>
                <a:cubicBezTo>
                  <a:pt x="1020144" y="-1756"/>
                  <a:pt x="973667" y="1404"/>
                  <a:pt x="955524" y="140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employee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minds</a:t>
            </a:r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5430762" y="1850571"/>
            <a:ext cx="1838476" cy="1482876"/>
          </a:xfrm>
          <a:prstGeom prst="ellipse">
            <a:avLst/>
          </a:prstGeom>
          <a:solidFill>
            <a:srgbClr val="DE6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党派之争严重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43%</a:t>
            </a:r>
          </a:p>
        </p:txBody>
      </p:sp>
      <p:sp>
        <p:nvSpPr>
          <p:cNvPr id="6" name="椭圆 5"/>
          <p:cNvSpPr/>
          <p:nvPr/>
        </p:nvSpPr>
        <p:spPr>
          <a:xfrm>
            <a:off x="3647924" y="2080382"/>
            <a:ext cx="1299028" cy="1253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工作流程繁琐</a:t>
            </a:r>
            <a:endParaRPr kumimoji="1" lang="en-US" altLang="zh-CN" dirty="0"/>
          </a:p>
          <a:p>
            <a:pPr algn="ctr"/>
            <a:r>
              <a:rPr kumimoji="1" lang="en-US" altLang="zh-CN" dirty="0" smtClean="0"/>
              <a:t>38%</a:t>
            </a:r>
          </a:p>
        </p:txBody>
      </p:sp>
      <p:sp>
        <p:nvSpPr>
          <p:cNvPr id="7" name="椭圆 6"/>
          <p:cNvSpPr/>
          <p:nvPr/>
        </p:nvSpPr>
        <p:spPr>
          <a:xfrm>
            <a:off x="5034039" y="3311676"/>
            <a:ext cx="1028095" cy="955523"/>
          </a:xfrm>
          <a:prstGeom prst="ellipse">
            <a:avLst/>
          </a:prstGeom>
          <a:solidFill>
            <a:srgbClr val="DE6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 smtClean="0"/>
              <a:t>内部沟通成本太高</a:t>
            </a:r>
            <a:endParaRPr kumimoji="1" lang="zh-CN" altLang="en-US" sz="1200" dirty="0"/>
          </a:p>
        </p:txBody>
      </p:sp>
      <p:sp>
        <p:nvSpPr>
          <p:cNvPr id="12" name="椭圆 11"/>
          <p:cNvSpPr/>
          <p:nvPr/>
        </p:nvSpPr>
        <p:spPr>
          <a:xfrm>
            <a:off x="5944809" y="4244219"/>
            <a:ext cx="1028095" cy="955523"/>
          </a:xfrm>
          <a:prstGeom prst="ellipse">
            <a:avLst/>
          </a:prstGeom>
          <a:solidFill>
            <a:srgbClr val="DE6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/>
              <a:t>老板用人不公正</a:t>
            </a:r>
            <a:endParaRPr kumimoji="1" lang="zh-CN" altLang="en-US" sz="1400" dirty="0"/>
          </a:p>
        </p:txBody>
      </p:sp>
      <p:sp>
        <p:nvSpPr>
          <p:cNvPr id="13" name="椭圆 12"/>
          <p:cNvSpPr/>
          <p:nvPr/>
        </p:nvSpPr>
        <p:spPr>
          <a:xfrm>
            <a:off x="6458857" y="3301999"/>
            <a:ext cx="1028095" cy="955523"/>
          </a:xfrm>
          <a:prstGeom prst="ellipse">
            <a:avLst/>
          </a:prstGeom>
          <a:solidFill>
            <a:srgbClr val="DE6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/>
              <a:t>管理层不作为</a:t>
            </a:r>
            <a:endParaRPr kumimoji="1" lang="en-US" altLang="zh-CN" sz="1400" dirty="0" smtClean="0"/>
          </a:p>
          <a:p>
            <a:pPr algn="ctr"/>
            <a:r>
              <a:rPr kumimoji="1" lang="en-US" altLang="zh-CN" sz="1400" dirty="0" smtClean="0"/>
              <a:t>26%</a:t>
            </a:r>
            <a:endParaRPr kumimoji="1" lang="zh-CN" altLang="en-US" sz="1400" dirty="0"/>
          </a:p>
        </p:txBody>
      </p:sp>
      <p:sp>
        <p:nvSpPr>
          <p:cNvPr id="14" name="椭圆 13"/>
          <p:cNvSpPr/>
          <p:nvPr/>
        </p:nvSpPr>
        <p:spPr>
          <a:xfrm>
            <a:off x="2105781" y="4015619"/>
            <a:ext cx="1426029" cy="1184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加班太多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35%</a:t>
            </a:r>
            <a:endParaRPr kumimoji="1"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3647924" y="3464075"/>
            <a:ext cx="1028095" cy="9555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人浮于事</a:t>
            </a:r>
          </a:p>
        </p:txBody>
      </p:sp>
      <p:sp>
        <p:nvSpPr>
          <p:cNvPr id="16" name="椭圆 15"/>
          <p:cNvSpPr/>
          <p:nvPr/>
        </p:nvSpPr>
        <p:spPr>
          <a:xfrm>
            <a:off x="1282097" y="3464075"/>
            <a:ext cx="1028095" cy="9555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 smtClean="0"/>
              <a:t>赏罚不分明</a:t>
            </a:r>
            <a:endParaRPr kumimoji="1" lang="zh-CN" altLang="en-US" sz="1400" dirty="0"/>
          </a:p>
        </p:txBody>
      </p:sp>
      <p:sp>
        <p:nvSpPr>
          <p:cNvPr id="17" name="椭圆 16"/>
          <p:cNvSpPr/>
          <p:nvPr/>
        </p:nvSpPr>
        <p:spPr>
          <a:xfrm>
            <a:off x="2410581" y="2746828"/>
            <a:ext cx="1028095" cy="95552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无效率</a:t>
            </a:r>
            <a:endParaRPr kumimoji="1"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918857" y="4562321"/>
            <a:ext cx="1342572" cy="9555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 smtClean="0"/>
              <a:t>团队气氛不好</a:t>
            </a:r>
            <a:endParaRPr kumimoji="1" lang="zh-CN" altLang="en-US" sz="1600" dirty="0"/>
          </a:p>
        </p:txBody>
      </p:sp>
      <p:sp>
        <p:nvSpPr>
          <p:cNvPr id="19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5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81155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组 4"/>
          <p:cNvGrpSpPr/>
          <p:nvPr/>
        </p:nvGrpSpPr>
        <p:grpSpPr>
          <a:xfrm>
            <a:off x="1016001" y="2281876"/>
            <a:ext cx="6769100" cy="3834408"/>
            <a:chOff x="0" y="0"/>
            <a:chExt cx="5765801" cy="3251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765801" cy="2971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" y="2895600"/>
              <a:ext cx="5765800" cy="355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 cmpd="sng">
              <a:solidFill>
                <a:schemeClr val="lt1">
                  <a:shade val="50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dirty="0" smtClean="0">
                  <a:solidFill>
                    <a:schemeClr val="tx1"/>
                  </a:solidFill>
                  <a:latin typeface="华文细黑"/>
                  <a:ea typeface="华文细黑"/>
                  <a:cs typeface="华文细黑"/>
                </a:rPr>
                <a:t>Industry Rank</a:t>
              </a:r>
              <a:r>
                <a:rPr lang="en-US" altLang="zh-CN" sz="1100" baseline="0" dirty="0" smtClean="0">
                  <a:solidFill>
                    <a:schemeClr val="tx1"/>
                  </a:solidFill>
                  <a:latin typeface="华文细黑"/>
                  <a:ea typeface="华文细黑"/>
                  <a:cs typeface="华文细黑"/>
                </a:rPr>
                <a:t>: </a:t>
              </a:r>
              <a:r>
                <a:rPr lang="en-US" altLang="zh-CN" sz="1100" baseline="0" dirty="0">
                  <a:solidFill>
                    <a:srgbClr val="FF0000"/>
                  </a:solidFill>
                  <a:latin typeface="华文细黑"/>
                  <a:ea typeface="华文细黑"/>
                  <a:cs typeface="华文细黑"/>
                </a:rPr>
                <a:t>3rd</a:t>
              </a:r>
              <a:r>
                <a:rPr lang="en-US" altLang="zh-CN" sz="1100" baseline="0" dirty="0">
                  <a:solidFill>
                    <a:schemeClr val="tx1"/>
                  </a:solidFill>
                  <a:latin typeface="华文细黑"/>
                  <a:ea typeface="华文细黑"/>
                  <a:cs typeface="华文细黑"/>
                </a:rPr>
                <a:t>     I    </a:t>
              </a:r>
              <a:r>
                <a:rPr lang="en-US" altLang="zh-CN" dirty="0" smtClean="0">
                  <a:solidFill>
                    <a:schemeClr val="tx1"/>
                  </a:solidFill>
                  <a:latin typeface="华文细黑"/>
                  <a:ea typeface="华文细黑"/>
                  <a:cs typeface="华文细黑"/>
                </a:rPr>
                <a:t>Average</a:t>
              </a:r>
              <a:r>
                <a:rPr lang="en-US" altLang="zh-CN" sz="1100" baseline="0" dirty="0" smtClean="0">
                  <a:solidFill>
                    <a:schemeClr val="tx1"/>
                  </a:solidFill>
                  <a:latin typeface="华文细黑"/>
                  <a:ea typeface="华文细黑"/>
                  <a:cs typeface="华文细黑"/>
                </a:rPr>
                <a:t>: </a:t>
              </a:r>
              <a:r>
                <a:rPr lang="en-US" altLang="zh-CN" sz="1100" baseline="0" dirty="0" smtClean="0">
                  <a:solidFill>
                    <a:srgbClr val="FF0000"/>
                  </a:solidFill>
                  <a:latin typeface="华文细黑"/>
                  <a:ea typeface="华文细黑"/>
                  <a:cs typeface="华文细黑"/>
                </a:rPr>
                <a:t>+8</a:t>
              </a:r>
              <a:endParaRPr lang="zh-CN" altLang="en-US" sz="1100" dirty="0">
                <a:solidFill>
                  <a:srgbClr val="FF0000"/>
                </a:solidFill>
                <a:latin typeface="华文细黑"/>
                <a:ea typeface="华文细黑"/>
                <a:cs typeface="华文细黑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701" y="1765300"/>
              <a:ext cx="1473200" cy="2921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My </a:t>
              </a:r>
              <a:r>
                <a:rPr lang="en-US" altLang="zh-CN" sz="1100" b="1" dirty="0" smtClean="0">
                  <a:solidFill>
                    <a:srgbClr val="000000"/>
                  </a:solidFill>
                  <a:latin typeface="华文细黑"/>
                  <a:ea typeface="华文细黑"/>
                  <a:cs typeface="华文细黑"/>
                </a:rPr>
                <a:t>APS</a:t>
              </a:r>
              <a:endParaRPr lang="zh-CN" altLang="en-US" sz="1100" b="1" dirty="0">
                <a:solidFill>
                  <a:srgbClr val="000000"/>
                </a:solidFill>
                <a:latin typeface="华文细黑"/>
                <a:ea typeface="华文细黑"/>
                <a:cs typeface="华文细黑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30912" y="4709100"/>
            <a:ext cx="1729549" cy="7731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Detractors</a:t>
            </a:r>
            <a:r>
              <a:rPr lang="en-US" altLang="zh-CN" sz="11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 (0-6)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Passives (7-8)</a:t>
            </a:r>
          </a:p>
          <a:p>
            <a:pPr>
              <a:spcBef>
                <a:spcPts val="6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Promoters</a:t>
            </a:r>
            <a:r>
              <a:rPr lang="en-US" altLang="zh-CN" sz="11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 (9-10)</a:t>
            </a:r>
            <a:endParaRPr lang="zh-CN" altLang="en-US" sz="11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88312" y="4391526"/>
            <a:ext cx="1729549" cy="3444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000000"/>
                </a:solidFill>
                <a:latin typeface="Arial"/>
                <a:cs typeface="Arial"/>
              </a:rPr>
              <a:t>+15 (33%-18%)</a:t>
            </a:r>
            <a:endParaRPr lang="zh-CN" alt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8312" y="4724527"/>
            <a:ext cx="1729549" cy="79400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n-US"/>
            </a:defPPr>
            <a:lvl1pPr indent="0">
              <a:spcBef>
                <a:spcPts val="600"/>
              </a:spcBef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altLang="zh-CN" dirty="0"/>
              <a:t>176 (18%)</a:t>
            </a:r>
          </a:p>
          <a:p>
            <a:r>
              <a:rPr lang="en-US" altLang="zh-CN" dirty="0"/>
              <a:t>467 (49%)</a:t>
            </a:r>
          </a:p>
          <a:p>
            <a:r>
              <a:rPr lang="en-US" altLang="zh-CN" dirty="0"/>
              <a:t>317 (33%)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30912" y="3639940"/>
            <a:ext cx="1729549" cy="3444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b="1" dirty="0" smtClean="0">
                <a:solidFill>
                  <a:srgbClr val="000000"/>
                </a:solidFill>
                <a:latin typeface="Arial"/>
                <a:cs typeface="Arial"/>
              </a:rPr>
              <a:t>Response Breakdown</a:t>
            </a:r>
            <a:endParaRPr lang="zh-CN" altLang="en-US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20901" y="3191334"/>
            <a:ext cx="2209800" cy="3444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18% </a:t>
            </a: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Detractors</a:t>
            </a:r>
            <a:endParaRPr lang="zh-CN" altLang="en-US" sz="11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25901" y="3191334"/>
            <a:ext cx="1638300" cy="34449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49% </a:t>
            </a: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Passives</a:t>
            </a:r>
            <a:endParaRPr lang="en-US" altLang="zh-CN" sz="1100" dirty="0" smtClean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67401" y="3191334"/>
            <a:ext cx="1562099" cy="263583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33</a:t>
            </a:r>
            <a:r>
              <a:rPr lang="en-US" altLang="zh-CN" sz="1100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% </a:t>
            </a:r>
            <a:r>
              <a:rPr lang="en-US" altLang="zh-CN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Promoters</a:t>
            </a:r>
            <a:endParaRPr lang="en-US" altLang="zh-CN" sz="1100" dirty="0" smtClean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3162817"/>
            <a:ext cx="292100" cy="292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3200917"/>
            <a:ext cx="228600" cy="2540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30912" y="3677204"/>
            <a:ext cx="1729549" cy="30723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000000"/>
                </a:solidFill>
                <a:latin typeface="华文细黑"/>
                <a:ea typeface="华文细黑"/>
                <a:cs typeface="华文细黑"/>
              </a:rPr>
              <a:t>答案细分</a:t>
            </a:r>
            <a:endParaRPr lang="zh-CN" altLang="en-US" sz="1100" dirty="0">
              <a:solidFill>
                <a:srgbClr val="000000"/>
              </a:solidFill>
              <a:latin typeface="华文细黑"/>
              <a:ea typeface="华文细黑"/>
              <a:cs typeface="华文细黑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667269" y="303908"/>
            <a:ext cx="7387518" cy="721235"/>
          </a:xfrm>
        </p:spPr>
        <p:txBody>
          <a:bodyPr/>
          <a:lstStyle/>
          <a:p>
            <a:r>
              <a:rPr lang="en-US" altLang="zh-CN" dirty="0" smtClean="0"/>
              <a:t>Alumni Promoter Score</a:t>
            </a:r>
            <a:endParaRPr kumimoji="1" lang="zh-CN" altLang="en-US" dirty="0"/>
          </a:p>
        </p:txBody>
      </p:sp>
      <p:sp>
        <p:nvSpPr>
          <p:cNvPr id="21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6</a:t>
            </a:fld>
            <a:endParaRPr lang="en-US" dirty="0">
              <a:ea typeface="Heiti SC Light"/>
              <a:cs typeface="Heiti SC Light"/>
            </a:endParaRPr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552544" y="1529068"/>
            <a:ext cx="7556313" cy="45872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zh-CN" dirty="0" smtClean="0">
                <a:cs typeface="Avenir Book"/>
              </a:rPr>
              <a:t>Alumni Promoter Score is the most efficient way of measuring exit employee’s rating on the employer brand. </a:t>
            </a:r>
            <a:endParaRPr kumimoji="1" lang="en-US" altLang="zh-CN" dirty="0"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588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APS drives the financial performance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474" y="1538948"/>
            <a:ext cx="7556313" cy="707886"/>
          </a:xfr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Studies show APS highly correlates the financial performance of a company. </a:t>
            </a:r>
            <a:endParaRPr kumimoji="1" lang="zh-CN" altLang="en-US" dirty="0"/>
          </a:p>
        </p:txBody>
      </p:sp>
      <p:pic>
        <p:nvPicPr>
          <p:cNvPr id="5" name="图片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5500" y="2382635"/>
            <a:ext cx="4064000" cy="38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3738033" y="3016248"/>
            <a:ext cx="189273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华文细黑"/>
                <a:ea typeface="华文细黑"/>
                <a:cs typeface="华文细黑"/>
              </a:rPr>
              <a:t>High performers with APS</a:t>
            </a:r>
            <a:endParaRPr kumimoji="1"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6833" y="4474635"/>
            <a:ext cx="97366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华文细黑"/>
                <a:ea typeface="华文细黑"/>
                <a:cs typeface="华文细黑"/>
              </a:rPr>
              <a:t>Average</a:t>
            </a:r>
            <a:endParaRPr kumimoji="1"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95500" y="2405187"/>
            <a:ext cx="184603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latin typeface="华文细黑"/>
                <a:ea typeface="华文细黑"/>
                <a:cs typeface="华文细黑"/>
              </a:rPr>
              <a:t>Financial growth </a:t>
            </a:r>
            <a:endParaRPr kumimoji="1" lang="zh-CN" altLang="en-US" sz="1200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42000" y="5852583"/>
            <a:ext cx="1830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 smtClean="0"/>
              <a:t>Source</a:t>
            </a:r>
            <a:r>
              <a:rPr kumimoji="1" lang="zh-CN" altLang="en-US" sz="1100" dirty="0" smtClean="0"/>
              <a:t>：</a:t>
            </a:r>
            <a:r>
              <a:rPr kumimoji="1" lang="en-US" altLang="zh-CN" sz="1100" dirty="0" err="1" smtClean="0"/>
              <a:t>Bain&amp;Co</a:t>
            </a:r>
            <a:r>
              <a:rPr kumimoji="1" lang="en-US" altLang="zh-CN" sz="1100" dirty="0" smtClean="0"/>
              <a:t>.</a:t>
            </a:r>
            <a:endParaRPr kumimoji="1" lang="zh-CN" altLang="en-US" sz="1100" dirty="0"/>
          </a:p>
        </p:txBody>
      </p:sp>
      <p:sp>
        <p:nvSpPr>
          <p:cNvPr id="12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7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5163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Case Study: Alumni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Tracker (Accenture)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Alumni Website of Accenture. </a:t>
            </a:r>
          </a:p>
          <a:p>
            <a:pPr lvl="1"/>
            <a:r>
              <a:rPr kumimoji="1" lang="en-US" altLang="zh-CN" dirty="0" smtClean="0"/>
              <a:t>Rehire </a:t>
            </a:r>
          </a:p>
          <a:p>
            <a:pPr lvl="1"/>
            <a:r>
              <a:rPr kumimoji="1" lang="en-US" altLang="zh-CN" dirty="0" smtClean="0"/>
              <a:t>Refer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/>
          <a:lstStyle/>
          <a:p>
            <a:fld id="{4A822907-8A9D-4F6B-98F6-913902AD56B5}" type="slidenum">
              <a:rPr lang="en-US" smtClean="0"/>
              <a:t>8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550" y="3067224"/>
            <a:ext cx="1968500" cy="31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450" y="2843428"/>
            <a:ext cx="1397000" cy="3312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0" y="3212759"/>
            <a:ext cx="1397000" cy="3738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50" y="2872438"/>
            <a:ext cx="1397000" cy="3535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450" y="3193713"/>
            <a:ext cx="1397000" cy="4274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050" y="3586588"/>
            <a:ext cx="6908800" cy="2257744"/>
          </a:xfrm>
          <a:prstGeom prst="rect">
            <a:avLst/>
          </a:prstGeom>
        </p:spPr>
      </p:pic>
      <p:sp>
        <p:nvSpPr>
          <p:cNvPr id="11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8</a:t>
            </a:fld>
            <a:endParaRPr lang="en-US" dirty="0"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6190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1" lang="en-US" altLang="zh-CN" dirty="0" smtClean="0">
                <a:cs typeface="+mj-cs"/>
              </a:rPr>
              <a:t>Case</a:t>
            </a:r>
            <a:r>
              <a:rPr kumimoji="1" lang="zh-CN" altLang="en-US" dirty="0" smtClean="0">
                <a:cs typeface="+mj-cs"/>
              </a:rPr>
              <a:t> </a:t>
            </a:r>
            <a:r>
              <a:rPr kumimoji="1" lang="en-US" altLang="zh-CN" dirty="0" smtClean="0">
                <a:cs typeface="+mj-cs"/>
              </a:rPr>
              <a:t>Study</a:t>
            </a:r>
            <a:r>
              <a:rPr kumimoji="1" lang="zh-CN" altLang="en-US" dirty="0" smtClean="0">
                <a:cs typeface="+mj-cs"/>
              </a:rPr>
              <a:t>: </a:t>
            </a:r>
            <a:r>
              <a:rPr kumimoji="1" lang="en-US" altLang="zh-CN" dirty="0" err="1" smtClean="0">
                <a:cs typeface="+mj-cs"/>
              </a:rPr>
              <a:t>glassdoor</a:t>
            </a:r>
            <a:endParaRPr kumimoji="1"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Employer  Brand Opinion Poll through social network</a:t>
            </a:r>
            <a:endParaRPr kumimoji="1" lang="zh-CN" altLang="en-US" dirty="0"/>
          </a:p>
        </p:txBody>
      </p:sp>
      <p:sp>
        <p:nvSpPr>
          <p:cNvPr id="5" name="幻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8498650" y="301531"/>
            <a:ext cx="411737" cy="365125"/>
          </a:xfrm>
        </p:spPr>
        <p:txBody>
          <a:bodyPr/>
          <a:lstStyle/>
          <a:p>
            <a:fld id="{162F1D00-BD13-4404-86B0-79703945A0A7}" type="slidenum">
              <a:rPr lang="en-US" smtClean="0">
                <a:ea typeface="Heiti SC Light"/>
                <a:cs typeface="Heiti SC Light"/>
              </a:rPr>
              <a:pPr/>
              <a:t>9</a:t>
            </a:fld>
            <a:endParaRPr lang="en-US" dirty="0">
              <a:ea typeface="Heiti SC Light"/>
              <a:cs typeface="Heiti SC Ligh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10671"/>
          <a:stretch/>
        </p:blipFill>
        <p:spPr>
          <a:xfrm>
            <a:off x="1445842" y="2316670"/>
            <a:ext cx="3343233" cy="3386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31931"/>
          <a:stretch/>
        </p:blipFill>
        <p:spPr>
          <a:xfrm>
            <a:off x="4987750" y="2175218"/>
            <a:ext cx="2356522" cy="37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1"/>
  <p:tag name="MMCOA_FONTSIZE_M" val="11"/>
  <p:tag name="MMCOA_FONTSIZE_S" val="11"/>
  <p:tag name="MMCOA_FONTSIZE_T" val="11"/>
  <p:tag name="MMCOA_POSITION_L" val="543.125;510.5;13.25;176.5"/>
  <p:tag name="MMCOA_POSITION_M" val="543.125;510.5;13.25;176.5"/>
  <p:tag name="MMCOA_POSITION_S" val="543.125;510.5;13.25;176.5"/>
  <p:tag name="MMCOA_POSITION_T" val="543.125;510.5;13.25;176.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heme/theme1.xml><?xml version="1.0" encoding="utf-8"?>
<a:theme xmlns:a="http://schemas.openxmlformats.org/drawingml/2006/main" name="Advantage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优势.thmx</Template>
  <TotalTime>20836</TotalTime>
  <Words>384</Words>
  <Application>Microsoft Office PowerPoint</Application>
  <PresentationFormat>On-screen Show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Avenir Book</vt:lpstr>
      <vt:lpstr>Heiti SC Light</vt:lpstr>
      <vt:lpstr>Heiti SC Medium</vt:lpstr>
      <vt:lpstr>黑体</vt:lpstr>
      <vt:lpstr>宋体</vt:lpstr>
      <vt:lpstr>华文细黑</vt:lpstr>
      <vt:lpstr>华文黑体</vt:lpstr>
      <vt:lpstr>黑体-简 中等</vt:lpstr>
      <vt:lpstr>Arial</vt:lpstr>
      <vt:lpstr>Calibri</vt:lpstr>
      <vt:lpstr>Rockwell</vt:lpstr>
      <vt:lpstr>Symbol</vt:lpstr>
      <vt:lpstr>Wingdings</vt:lpstr>
      <vt:lpstr>Advantage</vt:lpstr>
      <vt:lpstr>Key Challenges of  Talent Retention </vt:lpstr>
      <vt:lpstr>Key Challenges of Talent Management</vt:lpstr>
      <vt:lpstr>Internal Labour Market </vt:lpstr>
      <vt:lpstr>Exit reasons</vt:lpstr>
      <vt:lpstr>Read employee minds </vt:lpstr>
      <vt:lpstr>Alumni Promoter Score</vt:lpstr>
      <vt:lpstr>APS drives the financial performance</vt:lpstr>
      <vt:lpstr>Case Study: Alumni Tracker (Accenture)</vt:lpstr>
      <vt:lpstr>Case Study: glassdoor</vt:lpstr>
      <vt:lpstr>Case Study: AfterWork social network</vt:lpstr>
      <vt:lpstr>We have organized more than 2000 social events for professionals in Beijing</vt:lpstr>
      <vt:lpstr>Mix up of young professionals and veteran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Daisy Xu</dc:creator>
  <cp:lastModifiedBy>Vittoria Omarchi</cp:lastModifiedBy>
  <cp:revision>1807</cp:revision>
  <cp:lastPrinted>2014-03-25T08:46:32Z</cp:lastPrinted>
  <dcterms:created xsi:type="dcterms:W3CDTF">2014-03-13T14:16:45Z</dcterms:created>
  <dcterms:modified xsi:type="dcterms:W3CDTF">2016-05-13T02:21:02Z</dcterms:modified>
</cp:coreProperties>
</file>